
<file path=[Content_Types].xml><?xml version="1.0" encoding="utf-8"?>
<Types xmlns="http://schemas.openxmlformats.org/package/2006/content-types">
  <Default ContentType="application/vnd.openxmlformats-officedocument.oleObject" Extension="bin"/>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notesMasterIdLst>
    <p:notesMasterId r:id="rId21"/>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x="18288000" cy="10287000"/>
  <p:notesSz cx="6858000" cy="9144000"/>
  <p:embeddedFontLst>
    <p:embeddedFont>
      <p:font typeface="SF Pro Display" charset="1" panose="00000500000000000000"/>
      <p:regular r:id="rId24"/>
    </p:embeddedFont>
    <p:embeddedFont>
      <p:font typeface="SF Pro Display Bold" charset="1" panose="00000800000000000000"/>
      <p:regular r:id="rId26"/>
    </p:embeddedFont>
    <p:embeddedFont>
      <p:font typeface="Sofia Pro Heavy" charset="1" panose="00000000000000000000"/>
      <p:regular r:id="rId27"/>
    </p:embeddedFont>
    <p:embeddedFont>
      <p:font typeface="SF Pro Display Semi-Bold Italics" charset="1" panose="00000700000000000000"/>
      <p:regular r:id="rId3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notesMasters/notesMaster1.xml" Type="http://schemas.openxmlformats.org/officeDocument/2006/relationships/notesMaster"/><Relationship Id="rId22" Target="theme/theme2.xml" Type="http://schemas.openxmlformats.org/officeDocument/2006/relationships/theme"/><Relationship Id="rId23" Target="notesSlides/notesSlide1.xml" Type="http://schemas.openxmlformats.org/officeDocument/2006/relationships/notesSlide"/><Relationship Id="rId24" Target="fonts/font24.fntdata" Type="http://schemas.openxmlformats.org/officeDocument/2006/relationships/font"/><Relationship Id="rId25" Target="notesSlides/notesSlide2.xml" Type="http://schemas.openxmlformats.org/officeDocument/2006/relationships/notesSlide"/><Relationship Id="rId26" Target="fonts/font26.fntdata" Type="http://schemas.openxmlformats.org/officeDocument/2006/relationships/font"/><Relationship Id="rId27" Target="fonts/font27.fntdata" Type="http://schemas.openxmlformats.org/officeDocument/2006/relationships/font"/><Relationship Id="rId28" Target="notesSlides/notesSlide3.xml" Type="http://schemas.openxmlformats.org/officeDocument/2006/relationships/notesSlide"/><Relationship Id="rId29" Target="notesSlides/notesSlide4.xml" Type="http://schemas.openxmlformats.org/officeDocument/2006/relationships/notesSlide"/><Relationship Id="rId3" Target="viewProps.xml" Type="http://schemas.openxmlformats.org/officeDocument/2006/relationships/viewProps"/><Relationship Id="rId30" Target="notesSlides/notesSlide5.xml" Type="http://schemas.openxmlformats.org/officeDocument/2006/relationships/notesSlide"/><Relationship Id="rId31" Target="notesSlides/notesSlide6.xml" Type="http://schemas.openxmlformats.org/officeDocument/2006/relationships/notesSlide"/><Relationship Id="rId32" Target="notesSlides/notesSlide7.xml" Type="http://schemas.openxmlformats.org/officeDocument/2006/relationships/notesSlide"/><Relationship Id="rId33" Target="notesSlides/notesSlide8.xml" Type="http://schemas.openxmlformats.org/officeDocument/2006/relationships/notesSlide"/><Relationship Id="rId34" Target="notesSlides/notesSlide9.xml" Type="http://schemas.openxmlformats.org/officeDocument/2006/relationships/notesSlide"/><Relationship Id="rId35" Target="notesSlides/notesSlide10.xml" Type="http://schemas.openxmlformats.org/officeDocument/2006/relationships/notesSlide"/><Relationship Id="rId36" Target="fonts/font36.fntdata" Type="http://schemas.openxmlformats.org/officeDocument/2006/relationships/font"/><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xml" Type="http://schemas.openxmlformats.org/officeDocument/2006/relationships/slide"/></Relationships>
</file>

<file path=ppt/notesSlides/_rels/notesSlide1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5.xml" Type="http://schemas.openxmlformats.org/officeDocument/2006/relationships/slide"/></Relationships>
</file>

<file path=ppt/notesSlides/_rels/notesSlide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xml" Type="http://schemas.openxmlformats.org/officeDocument/2006/relationships/slide"/></Relationships>
</file>

<file path=ppt/notesSlides/_rels/notesSlide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xml" Type="http://schemas.openxmlformats.org/officeDocument/2006/relationships/slide"/></Relationships>
</file>

<file path=ppt/notesSlides/_rels/notesSlide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xml" Type="http://schemas.openxmlformats.org/officeDocument/2006/relationships/slide"/></Relationships>
</file>

<file path=ppt/notesSlides/_rels/notesSlide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xml" Type="http://schemas.openxmlformats.org/officeDocument/2006/relationships/slide"/></Relationships>
</file>

<file path=ppt/notesSlides/_rels/notesSlide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8.xml" Type="http://schemas.openxmlformats.org/officeDocument/2006/relationships/slide"/></Relationships>
</file>

<file path=ppt/notesSlides/_rels/notesSlide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9.xml" Type="http://schemas.openxmlformats.org/officeDocument/2006/relationships/slide"/></Relationships>
</file>

<file path=ppt/notesSlides/_rels/notesSlide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1.xml" Type="http://schemas.openxmlformats.org/officeDocument/2006/relationships/slide"/></Relationships>
</file>

<file path=ppt/notesSlides/_rels/notesSlide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4.xml" Type="http://schemas.openxmlformats.org/officeDocument/2006/relationships/slide"/></Relationships>
</file>

<file path=ppt/notesSlides/notesSlide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Hi everyone, my name’s Tom, and I’m a co-founder of TestInvest.</a:t>
            </a:r>
          </a:p>
          <a:p>
            <a:r>
              <a:rPr lang="en-US"/>
              <a:t/>
            </a:r>
          </a:p>
          <a:p>
            <a:r>
              <a:rPr lang="en-US"/>
              <a:t>Today, I want to talk about one of the most expensive and frustrating problems in business — making the wrong hire.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0.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Thank you for your time. We’re excited about the impact TestInvest can have in reducing the cost of bad hires, and we’d love to have you join us on the journey.</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Hiring is expensive when it goes wrong. A bad hire can cost a business up to two and a half times that person’s annual salary once you add in lost productivity, rehiring, and training costs. </a:t>
            </a:r>
          </a:p>
          <a:p>
            <a:r>
              <a:rPr lang="en-US"/>
              <a:t/>
            </a:r>
          </a:p>
          <a:p>
            <a:r>
              <a:rPr lang="en-US"/>
              <a:t>For small and medium businesses, that’s a huge hit.</a:t>
            </a:r>
          </a:p>
          <a:p>
            <a:r>
              <a:rPr lang="en-US"/>
              <a:t/>
            </a:r>
          </a:p>
          <a:p>
            <a:r>
              <a:rPr lang="en-US"/>
              <a:t>My co-founder Kris saw this problem first-hand when she was running her accounting firm. She asked a recruiter how confident they were that a candidate actually knew how to use Xero, and the answer was: “not very.” That moment was the spark for TestInvest.</a:t>
            </a:r>
          </a:p>
          <a:p>
            <a:r>
              <a:rPr lang="en-US"/>
              <a:t/>
            </a:r>
          </a:p>
          <a:p>
            <a:r>
              <a:rPr lang="en-US"/>
              <a:t>And that brings me to the solution.</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Kris, my co-founder, is taking on CEO responsibilities, including financial modelling and strategy. </a:t>
            </a:r>
          </a:p>
          <a:p>
            <a:r>
              <a:rPr lang="en-US"/>
              <a:t/>
            </a:r>
          </a:p>
          <a:p>
            <a:r>
              <a:rPr lang="en-US"/>
              <a:t>My focus is on product development, business development, and sales and marketing. Between us we bring a mix of operational, technical, and commercial skills that balance each other well.</a:t>
            </a:r>
          </a:p>
          <a:p>
            <a:r>
              <a:rPr lang="en-US"/>
              <a:t/>
            </a:r>
          </a:p>
          <a:p>
            <a:r>
              <a:rPr lang="en-US"/>
              <a:t>And of course, we’re building out advisory and technical support around us as we grow.</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4.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TestInvest is a software skills testing platform designed to take the guesswork out of hiring. We help businesses verify a candidate’s proficiency in the software they’ll actually use on the job. </a:t>
            </a:r>
          </a:p>
          <a:p>
            <a:r>
              <a:rPr lang="en-US"/>
              <a:t/>
            </a:r>
          </a:p>
          <a:p>
            <a:r>
              <a:rPr lang="en-US"/>
              <a:t>Our first focus is accounting, where Xero and MYOB are critical tools. From there we’ll expand into areas like Power BI, Adobe, and other industry-specific software.</a:t>
            </a:r>
          </a:p>
          <a:p>
            <a:r>
              <a:rPr lang="en-US"/>
              <a:t/>
            </a:r>
          </a:p>
          <a:p>
            <a:r>
              <a:rPr lang="en-US"/>
              <a:t>The aim is simple: give employers confidence in who they’re hiring, and give candidates a way to showcase their real abilities.</a:t>
            </a:r>
          </a:p>
          <a:p>
            <a:r>
              <a:rPr lang="en-US"/>
              <a:t/>
            </a:r>
          </a:p>
          <a:p>
            <a:r>
              <a:rPr lang="en-US"/>
              <a:t>Now, what sets us apart is the advantage we bring.</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5.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This is where TestInvest really stands out. Our platform creates measurable impact for businesses. Early projections show:</a:t>
            </a:r>
          </a:p>
          <a:p>
            <a:r>
              <a:rPr lang="en-US"/>
              <a:t>36% reduction in time-to-hire</a:t>
            </a:r>
          </a:p>
          <a:p>
            <a:r>
              <a:rPr lang="en-US"/>
              <a:t/>
            </a:r>
          </a:p>
          <a:p>
            <a:r>
              <a:rPr lang="en-US"/>
              <a:t/>
            </a:r>
          </a:p>
          <a:p>
            <a:r>
              <a:rPr lang="en-US"/>
              <a:t>30% improvement in employee retention</a:t>
            </a:r>
          </a:p>
          <a:p>
            <a:r>
              <a:rPr lang="en-US"/>
              <a:t/>
            </a:r>
          </a:p>
          <a:p>
            <a:r>
              <a:rPr lang="en-US"/>
              <a:t>60% savings in training costs by identifying exactly where development is needed</a:t>
            </a:r>
          </a:p>
          <a:p>
            <a:r>
              <a:rPr lang="en-US"/>
              <a:t/>
            </a:r>
          </a:p>
          <a:p>
            <a:r>
              <a:rPr lang="en-US"/>
              <a:t>On top of that, our tests are tailored to the software employers actually care about, with AI-driven analytics that provide actionable insights for both businesses and candidates.</a:t>
            </a:r>
          </a:p>
          <a:p>
            <a:r>
              <a:rPr lang="en-US"/>
              <a:t/>
            </a:r>
          </a:p>
          <a:p>
            <a:r>
              <a:rPr lang="en-US"/>
              <a:t>So, instead of relying on CVs or inflated claims, companies get clear evidence. Candidates, on the other hand, gain a tool they can use to prove their worth.</a:t>
            </a:r>
          </a:p>
          <a:p>
            <a:r>
              <a:rPr lang="en-US"/>
              <a:t>With that in mind, let’s take a look at the market we’re entering.</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6.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Skills testing is already a large and growing space. The global pre-employment testing market is worth billions, and it’s projected to keep expanding as companies shift toward skills-first hiring. </a:t>
            </a:r>
          </a:p>
          <a:p>
            <a:r>
              <a:rPr lang="en-US"/>
              <a:t/>
            </a:r>
          </a:p>
          <a:p>
            <a:r>
              <a:rPr lang="en-US"/>
              <a:t>Accounting alone gives us a strong beachhead, but the broader opportunity is in every industry where software is central to the role.</a:t>
            </a:r>
          </a:p>
          <a:p>
            <a:r>
              <a:rPr lang="en-US"/>
              <a:t/>
            </a:r>
          </a:p>
          <a:p>
            <a:r>
              <a:rPr lang="en-US"/>
              <a:t>So how do we reach this market and turn it into business?</a:t>
            </a:r>
          </a:p>
          <a:p>
            <a:r>
              <a:rPr lang="en-US"/>
              <a:t/>
            </a:r>
          </a:p>
          <a:p>
            <a:r>
              <a:rPr lang="en-US"/>
              <a:t>Right now we’re engaging directly with our industry contacts in accounting to fill our pilot program. We’ve already had positive conversations, with a couple of firms giving us verbal commitments and interest in signing letters of intent.</a:t>
            </a:r>
          </a:p>
          <a:p>
            <a:r>
              <a:rPr lang="en-US"/>
              <a:t/>
            </a:r>
          </a:p>
          <a:p>
            <a:r>
              <a:rPr lang="en-US"/>
              <a:t>We’re also using social media to build visibility with recruiters, accounting firms, and business owners. As we grow, these early adopters will help us refine the product, prove value, and generate case studies we can use to scale.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7.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In December we’ll be seeking $350,000 investment. The funding will give us around 12 months of runway. That capital will go into product development, scaling our marketing and sales efforts, and covering operating costs like salaries and support staff.</a:t>
            </a:r>
          </a:p>
          <a:p>
            <a:r>
              <a:rPr lang="en-US"/>
              <a:t/>
            </a:r>
          </a:p>
          <a:p>
            <a:r>
              <a:rPr lang="en-US"/>
              <a:t>The key for us is to make sure we don’t run out of momentum, and this investment gives us the space to prove traction and grow quickly.</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8.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 far, we’ve built the concept, secured interest from pilot partners, and developed mockups for the testing process and results dashboard. </a:t>
            </a:r>
          </a:p>
          <a:p>
            <a:r>
              <a:rPr lang="en-US"/>
              <a:t/>
            </a:r>
          </a:p>
          <a:p>
            <a:r>
              <a:rPr lang="en-US"/>
              <a:t>Our next milestone is delivering the MVP in early December, validating it with firms in the pilot program, and preparing for a broader launch.</a:t>
            </a:r>
          </a:p>
          <a:p>
            <a:r>
              <a:rPr lang="en-US"/>
              <a:t/>
            </a:r>
          </a:p>
          <a:p>
            <a:r>
              <a:rPr lang="en-US"/>
              <a:t>That leads me to the investment that we'll need come December.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9.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In December we’ll be seeking $350,000 investment. The funding will give us around 12 months of runway. That capital will go into product development, scaling our marketing and sales efforts, and covering operating costs like salaries and support staff.</a:t>
            </a:r>
          </a:p>
          <a:p>
            <a:r>
              <a:rPr lang="en-US"/>
              <a:t/>
            </a:r>
          </a:p>
          <a:p>
            <a:r>
              <a:rPr lang="en-US"/>
              <a:t>The key for us is to make sure we don’t run out of momentum, and this investment gives us the space to prove traction and grow quickly.</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xml" Type="http://schemas.openxmlformats.org/officeDocument/2006/relationships/notesSlide"/><Relationship Id="rId3" Target="../media/image1.png" Type="http://schemas.openxmlformats.org/officeDocument/2006/relationships/image"/><Relationship Id="rId4" Target="../media/image2.svg" Type="http://schemas.openxmlformats.org/officeDocument/2006/relationships/image"/><Relationship Id="rId5" Target="../media/image3.png" Type="http://schemas.openxmlformats.org/officeDocument/2006/relationships/image"/><Relationship Id="rId6" Target="../media/image4.svg" Type="http://schemas.openxmlformats.org/officeDocument/2006/relationships/image"/><Relationship Id="rId7" Target="../media/image5.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67.png" Type="http://schemas.openxmlformats.org/officeDocument/2006/relationships/image"/><Relationship Id="rId11" Target="../media/image68.svg" Type="http://schemas.openxmlformats.org/officeDocument/2006/relationships/image"/><Relationship Id="rId2" Target="../media/image62.png" Type="http://schemas.openxmlformats.org/officeDocument/2006/relationships/image"/><Relationship Id="rId3" Target="../media/image15.png" Type="http://schemas.openxmlformats.org/officeDocument/2006/relationships/image"/><Relationship Id="rId4" Target="../media/image16.svg" Type="http://schemas.openxmlformats.org/officeDocument/2006/relationships/image"/><Relationship Id="rId5" Target="../media/image63.png" Type="http://schemas.openxmlformats.org/officeDocument/2006/relationships/image"/><Relationship Id="rId6" Target="../media/image64.png" Type="http://schemas.openxmlformats.org/officeDocument/2006/relationships/image"/><Relationship Id="rId7" Target="../media/image35.png" Type="http://schemas.openxmlformats.org/officeDocument/2006/relationships/image"/><Relationship Id="rId8" Target="../media/image65.png" Type="http://schemas.openxmlformats.org/officeDocument/2006/relationships/image"/><Relationship Id="rId9" Target="../media/image66.sv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2.svg" Type="http://schemas.openxmlformats.org/officeDocument/2006/relationships/image"/><Relationship Id="rId11" Target="../media/image3.png" Type="http://schemas.openxmlformats.org/officeDocument/2006/relationships/image"/><Relationship Id="rId12" Target="../media/image4.svg" Type="http://schemas.openxmlformats.org/officeDocument/2006/relationships/image"/><Relationship Id="rId13" Target="../media/image75.png" Type="http://schemas.openxmlformats.org/officeDocument/2006/relationships/image"/><Relationship Id="rId14" Target="../media/image76.svg" Type="http://schemas.openxmlformats.org/officeDocument/2006/relationships/image"/><Relationship Id="rId15" Target="../media/image77.png" Type="http://schemas.openxmlformats.org/officeDocument/2006/relationships/image"/><Relationship Id="rId16" Target="../media/image78.svg" Type="http://schemas.openxmlformats.org/officeDocument/2006/relationships/image"/><Relationship Id="rId2" Target="../notesSlides/notesSlide8.xml" Type="http://schemas.openxmlformats.org/officeDocument/2006/relationships/notesSlide"/><Relationship Id="rId3" Target="../media/image69.png" Type="http://schemas.openxmlformats.org/officeDocument/2006/relationships/image"/><Relationship Id="rId4" Target="../media/image70.svg" Type="http://schemas.openxmlformats.org/officeDocument/2006/relationships/image"/><Relationship Id="rId5" Target="../media/image71.png" Type="http://schemas.openxmlformats.org/officeDocument/2006/relationships/image"/><Relationship Id="rId6" Target="../media/image72.svg" Type="http://schemas.openxmlformats.org/officeDocument/2006/relationships/image"/><Relationship Id="rId7" Target="../media/image73.png" Type="http://schemas.openxmlformats.org/officeDocument/2006/relationships/image"/><Relationship Id="rId8" Target="../media/image74.svg" Type="http://schemas.openxmlformats.org/officeDocument/2006/relationships/image"/><Relationship Id="rId9" Target="../media/image1.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81.png" Type="http://schemas.openxmlformats.org/officeDocument/2006/relationships/image"/><Relationship Id="rId11" Target="../media/image82.svg" Type="http://schemas.openxmlformats.org/officeDocument/2006/relationships/image"/><Relationship Id="rId12" Target="../media/image83.png" Type="http://schemas.openxmlformats.org/officeDocument/2006/relationships/image"/><Relationship Id="rId13" Target="../media/image84.svg" Type="http://schemas.openxmlformats.org/officeDocument/2006/relationships/image"/><Relationship Id="rId2" Target="../media/image79.png" Type="http://schemas.openxmlformats.org/officeDocument/2006/relationships/image"/><Relationship Id="rId3" Target="../media/image80.svg" Type="http://schemas.openxmlformats.org/officeDocument/2006/relationships/image"/><Relationship Id="rId4" Target="../media/image1.png" Type="http://schemas.openxmlformats.org/officeDocument/2006/relationships/image"/><Relationship Id="rId5" Target="../media/image2.svg" Type="http://schemas.openxmlformats.org/officeDocument/2006/relationships/image"/><Relationship Id="rId6" Target="../media/image3.png" Type="http://schemas.openxmlformats.org/officeDocument/2006/relationships/image"/><Relationship Id="rId7" Target="../media/image4.svg" Type="http://schemas.openxmlformats.org/officeDocument/2006/relationships/image"/><Relationship Id="rId8" Target="../media/image49.png" Type="http://schemas.openxmlformats.org/officeDocument/2006/relationships/image"/><Relationship Id="rId9" Target="../media/image50.sv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85.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9.xml" Type="http://schemas.openxmlformats.org/officeDocument/2006/relationships/notesSlide"/><Relationship Id="rId3" Target="../media/image1.png" Type="http://schemas.openxmlformats.org/officeDocument/2006/relationships/image"/><Relationship Id="rId4" Target="../media/image2.svg" Type="http://schemas.openxmlformats.org/officeDocument/2006/relationships/image"/><Relationship Id="rId5" Target="../media/image3.png" Type="http://schemas.openxmlformats.org/officeDocument/2006/relationships/image"/><Relationship Id="rId6" Target="../media/image4.svg" Type="http://schemas.openxmlformats.org/officeDocument/2006/relationships/image"/><Relationship Id="rId7" Target="../media/image86.png" Type="http://schemas.openxmlformats.org/officeDocument/2006/relationships/image"/><Relationship Id="rId8" Target="../embeddings/oleObject1.bin" Type="http://schemas.openxmlformats.org/officeDocument/2006/relationships/oleObject"/><Relationship Id="rId9" Target="../media/image87.pn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0.xml" Type="http://schemas.openxmlformats.org/officeDocument/2006/relationships/notesSlide"/><Relationship Id="rId3" Target="../media/image3.png" Type="http://schemas.openxmlformats.org/officeDocument/2006/relationships/image"/><Relationship Id="rId4" Target="../media/image4.sv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3.svg" Type="http://schemas.openxmlformats.org/officeDocument/2006/relationships/image"/><Relationship Id="rId11" Target="../media/image14.png" Type="http://schemas.openxmlformats.org/officeDocument/2006/relationships/image"/><Relationship Id="rId12" Target="../media/image15.png" Type="http://schemas.openxmlformats.org/officeDocument/2006/relationships/image"/><Relationship Id="rId13" Target="../media/image16.svg" Type="http://schemas.openxmlformats.org/officeDocument/2006/relationships/image"/><Relationship Id="rId2" Target="../notesSlides/notesSlide2.xml" Type="http://schemas.openxmlformats.org/officeDocument/2006/relationships/notesSlide"/><Relationship Id="rId3" Target="../media/image6.png" Type="http://schemas.openxmlformats.org/officeDocument/2006/relationships/image"/><Relationship Id="rId4" Target="../media/image7.svg" Type="http://schemas.openxmlformats.org/officeDocument/2006/relationships/image"/><Relationship Id="rId5" Target="../media/image8.png" Type="http://schemas.openxmlformats.org/officeDocument/2006/relationships/image"/><Relationship Id="rId6" Target="../media/image9.svg" Type="http://schemas.openxmlformats.org/officeDocument/2006/relationships/image"/><Relationship Id="rId7" Target="../media/image10.png" Type="http://schemas.openxmlformats.org/officeDocument/2006/relationships/image"/><Relationship Id="rId8" Target="../media/image11.svg" Type="http://schemas.openxmlformats.org/officeDocument/2006/relationships/image"/><Relationship Id="rId9" Target="../media/image12.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22.png" Type="http://schemas.openxmlformats.org/officeDocument/2006/relationships/image"/><Relationship Id="rId2" Target="../notesSlides/notesSlide3.xml" Type="http://schemas.openxmlformats.org/officeDocument/2006/relationships/notesSlide"/><Relationship Id="rId3" Target="../media/image17.pn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18.png" Type="http://schemas.openxmlformats.org/officeDocument/2006/relationships/image"/><Relationship Id="rId7" Target="../media/image19.png" Type="http://schemas.openxmlformats.org/officeDocument/2006/relationships/image"/><Relationship Id="rId8" Target="../media/image20.png" Type="http://schemas.openxmlformats.org/officeDocument/2006/relationships/image"/><Relationship Id="rId9" Target="../media/image21.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29.png" Type="http://schemas.openxmlformats.org/officeDocument/2006/relationships/image"/><Relationship Id="rId11" Target="../media/image30.svg" Type="http://schemas.openxmlformats.org/officeDocument/2006/relationships/image"/><Relationship Id="rId12" Target="../media/image31.png" Type="http://schemas.openxmlformats.org/officeDocument/2006/relationships/image"/><Relationship Id="rId13" Target="../media/image32.svg" Type="http://schemas.openxmlformats.org/officeDocument/2006/relationships/image"/><Relationship Id="rId14" Target="../media/image33.png" Type="http://schemas.openxmlformats.org/officeDocument/2006/relationships/image"/><Relationship Id="rId15" Target="../media/image34.svg" Type="http://schemas.openxmlformats.org/officeDocument/2006/relationships/image"/><Relationship Id="rId16" Target="../media/image1.png" Type="http://schemas.openxmlformats.org/officeDocument/2006/relationships/image"/><Relationship Id="rId17" Target="../media/image2.svg" Type="http://schemas.openxmlformats.org/officeDocument/2006/relationships/image"/><Relationship Id="rId18" Target="../media/image3.png" Type="http://schemas.openxmlformats.org/officeDocument/2006/relationships/image"/><Relationship Id="rId19" Target="../media/image4.svg" Type="http://schemas.openxmlformats.org/officeDocument/2006/relationships/image"/><Relationship Id="rId2" Target="../notesSlides/notesSlide4.xml" Type="http://schemas.openxmlformats.org/officeDocument/2006/relationships/notesSlide"/><Relationship Id="rId3" Target="../media/image5.png" Type="http://schemas.openxmlformats.org/officeDocument/2006/relationships/image"/><Relationship Id="rId4" Target="../media/image23.png" Type="http://schemas.openxmlformats.org/officeDocument/2006/relationships/image"/><Relationship Id="rId5" Target="../media/image24.svg" Type="http://schemas.openxmlformats.org/officeDocument/2006/relationships/image"/><Relationship Id="rId6" Target="../media/image25.png" Type="http://schemas.openxmlformats.org/officeDocument/2006/relationships/image"/><Relationship Id="rId7" Target="../media/image26.svg" Type="http://schemas.openxmlformats.org/officeDocument/2006/relationships/image"/><Relationship Id="rId8" Target="../media/image27.png" Type="http://schemas.openxmlformats.org/officeDocument/2006/relationships/image"/><Relationship Id="rId9" Target="../media/image28.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43.png" Type="http://schemas.openxmlformats.org/officeDocument/2006/relationships/image"/><Relationship Id="rId11" Target="../media/image44.png" Type="http://schemas.openxmlformats.org/officeDocument/2006/relationships/image"/><Relationship Id="rId12" Target="../media/image45.png" Type="http://schemas.openxmlformats.org/officeDocument/2006/relationships/image"/><Relationship Id="rId13" Target="../media/image46.png" Type="http://schemas.openxmlformats.org/officeDocument/2006/relationships/image"/><Relationship Id="rId14" Target="../media/image47.png" Type="http://schemas.openxmlformats.org/officeDocument/2006/relationships/image"/><Relationship Id="rId2" Target="../media/image35.png" Type="http://schemas.openxmlformats.org/officeDocument/2006/relationships/image"/><Relationship Id="rId3" Target="../media/image36.png" Type="http://schemas.openxmlformats.org/officeDocument/2006/relationships/image"/><Relationship Id="rId4" Target="../media/image37.png" Type="http://schemas.openxmlformats.org/officeDocument/2006/relationships/image"/><Relationship Id="rId5" Target="../media/image38.png" Type="http://schemas.openxmlformats.org/officeDocument/2006/relationships/image"/><Relationship Id="rId6" Target="../media/image39.png" Type="http://schemas.openxmlformats.org/officeDocument/2006/relationships/image"/><Relationship Id="rId7" Target="../media/image40.png" Type="http://schemas.openxmlformats.org/officeDocument/2006/relationships/image"/><Relationship Id="rId8" Target="../media/image41.png" Type="http://schemas.openxmlformats.org/officeDocument/2006/relationships/image"/><Relationship Id="rId9" Target="../media/image42.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xml" Type="http://schemas.openxmlformats.org/officeDocument/2006/relationships/notesSlide"/><Relationship Id="rId3" Target="../media/image48.png" Type="http://schemas.openxmlformats.org/officeDocument/2006/relationships/image"/><Relationship Id="rId4" Target="../media/image1.png" Type="http://schemas.openxmlformats.org/officeDocument/2006/relationships/image"/><Relationship Id="rId5" Target="../media/image2.svg" Type="http://schemas.openxmlformats.org/officeDocument/2006/relationships/image"/><Relationship Id="rId6" Target="../media/image3.png" Type="http://schemas.openxmlformats.org/officeDocument/2006/relationships/image"/><Relationship Id="rId7" Target="../media/image4.sv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9.png" Type="http://schemas.openxmlformats.org/officeDocument/2006/relationships/image"/><Relationship Id="rId3" Target="../media/image50.svg" Type="http://schemas.openxmlformats.org/officeDocument/2006/relationships/image"/><Relationship Id="rId4" Target="../media/image51.png" Type="http://schemas.openxmlformats.org/officeDocument/2006/relationships/image"/><Relationship Id="rId5" Target="../media/image52.svg" Type="http://schemas.openxmlformats.org/officeDocument/2006/relationships/image"/><Relationship Id="rId6" Target="../media/image53.png" Type="http://schemas.openxmlformats.org/officeDocument/2006/relationships/image"/><Relationship Id="rId7" Target="../media/image54.svg" Type="http://schemas.openxmlformats.org/officeDocument/2006/relationships/image"/><Relationship Id="rId8" Target="../media/image55.png" Type="http://schemas.openxmlformats.org/officeDocument/2006/relationships/image"/><Relationship Id="rId9" Target="../media/image56.sv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60.svg" Type="http://schemas.openxmlformats.org/officeDocument/2006/relationships/image"/><Relationship Id="rId2" Target="../notesSlides/notesSlide6.xml" Type="http://schemas.openxmlformats.org/officeDocument/2006/relationships/notesSlide"/><Relationship Id="rId3" Target="../media/image1.png" Type="http://schemas.openxmlformats.org/officeDocument/2006/relationships/image"/><Relationship Id="rId4" Target="../media/image2.svg" Type="http://schemas.openxmlformats.org/officeDocument/2006/relationships/image"/><Relationship Id="rId5" Target="../media/image3.png" Type="http://schemas.openxmlformats.org/officeDocument/2006/relationships/image"/><Relationship Id="rId6" Target="../media/image4.svg" Type="http://schemas.openxmlformats.org/officeDocument/2006/relationships/image"/><Relationship Id="rId7" Target="../media/image57.png" Type="http://schemas.openxmlformats.org/officeDocument/2006/relationships/image"/><Relationship Id="rId8" Target="../media/image58.svg" Type="http://schemas.openxmlformats.org/officeDocument/2006/relationships/image"/><Relationship Id="rId9" Target="../media/image59.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7.xml" Type="http://schemas.openxmlformats.org/officeDocument/2006/relationships/notesSlide"/><Relationship Id="rId3" Target="../media/image1.png" Type="http://schemas.openxmlformats.org/officeDocument/2006/relationships/image"/><Relationship Id="rId4" Target="../media/image2.svg" Type="http://schemas.openxmlformats.org/officeDocument/2006/relationships/image"/><Relationship Id="rId5" Target="../media/image3.png" Type="http://schemas.openxmlformats.org/officeDocument/2006/relationships/image"/><Relationship Id="rId6" Target="../media/image4.svg" Type="http://schemas.openxmlformats.org/officeDocument/2006/relationships/image"/><Relationship Id="rId7" Target="../media/image61.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F7F7F7"/>
        </a:solidFill>
      </p:bgPr>
    </p:bg>
    <p:spTree>
      <p:nvGrpSpPr>
        <p:cNvPr id="1" name=""/>
        <p:cNvGrpSpPr/>
        <p:nvPr/>
      </p:nvGrpSpPr>
      <p:grpSpPr>
        <a:xfrm>
          <a:off x="0" y="0"/>
          <a:ext cx="0" cy="0"/>
          <a:chOff x="0" y="0"/>
          <a:chExt cx="0" cy="0"/>
        </a:xfrm>
      </p:grpSpPr>
      <p:grpSp>
        <p:nvGrpSpPr>
          <p:cNvPr name="Group 2" id="2"/>
          <p:cNvGrpSpPr/>
          <p:nvPr/>
        </p:nvGrpSpPr>
        <p:grpSpPr>
          <a:xfrm rot="0">
            <a:off x="795809" y="3503638"/>
            <a:ext cx="6080550" cy="934410"/>
            <a:chOff x="0" y="0"/>
            <a:chExt cx="8107400" cy="1245880"/>
          </a:xfrm>
        </p:grpSpPr>
        <p:sp>
          <p:nvSpPr>
            <p:cNvPr name="Freeform 3" id="3"/>
            <p:cNvSpPr/>
            <p:nvPr/>
          </p:nvSpPr>
          <p:spPr>
            <a:xfrm flipH="false" flipV="false" rot="0">
              <a:off x="1364782" y="0"/>
              <a:ext cx="6742617" cy="1220973"/>
            </a:xfrm>
            <a:custGeom>
              <a:avLst/>
              <a:gdLst/>
              <a:ahLst/>
              <a:cxnLst/>
              <a:rect r="r" b="b" t="t" l="l"/>
              <a:pathLst>
                <a:path h="1220973" w="6742617">
                  <a:moveTo>
                    <a:pt x="0" y="0"/>
                  </a:moveTo>
                  <a:lnTo>
                    <a:pt x="6742618" y="0"/>
                  </a:lnTo>
                  <a:lnTo>
                    <a:pt x="6742618" y="1220973"/>
                  </a:lnTo>
                  <a:lnTo>
                    <a:pt x="0" y="1220973"/>
                  </a:lnTo>
                  <a:lnTo>
                    <a:pt x="0" y="0"/>
                  </a:lnTo>
                  <a:close/>
                </a:path>
              </a:pathLst>
            </a:custGeom>
            <a:blipFill>
              <a:blip r:embed="rId3">
                <a:extLst>
                  <a:ext uri="{96DAC541-7B7A-43D3-8B79-37D633B846F1}">
                    <asvg:svgBlip xmlns:asvg="http://schemas.microsoft.com/office/drawing/2016/SVG/main" r:embed="rId4"/>
                  </a:ext>
                </a:extLst>
              </a:blip>
              <a:stretch>
                <a:fillRect l="-19922" t="0" r="0" b="0"/>
              </a:stretch>
            </a:blipFill>
          </p:spPr>
        </p:sp>
        <p:sp>
          <p:nvSpPr>
            <p:cNvPr name="Freeform 4" id="4"/>
            <p:cNvSpPr/>
            <p:nvPr/>
          </p:nvSpPr>
          <p:spPr>
            <a:xfrm flipH="false" flipV="false" rot="0">
              <a:off x="0" y="0"/>
              <a:ext cx="1289197" cy="1245880"/>
            </a:xfrm>
            <a:custGeom>
              <a:avLst/>
              <a:gdLst/>
              <a:ahLst/>
              <a:cxnLst/>
              <a:rect r="r" b="b" t="t" l="l"/>
              <a:pathLst>
                <a:path h="1245880" w="1289197">
                  <a:moveTo>
                    <a:pt x="0" y="0"/>
                  </a:moveTo>
                  <a:lnTo>
                    <a:pt x="1289197" y="0"/>
                  </a:lnTo>
                  <a:lnTo>
                    <a:pt x="1289197" y="1245880"/>
                  </a:lnTo>
                  <a:lnTo>
                    <a:pt x="0" y="1245880"/>
                  </a:lnTo>
                  <a:lnTo>
                    <a:pt x="0" y="0"/>
                  </a:lnTo>
                  <a:close/>
                </a:path>
              </a:pathLst>
            </a:custGeom>
            <a:blipFill>
              <a:blip r:embed="rId5">
                <a:extLst>
                  <a:ext uri="{96DAC541-7B7A-43D3-8B79-37D633B846F1}">
                    <asvg:svgBlip xmlns:asvg="http://schemas.microsoft.com/office/drawing/2016/SVG/main" r:embed="rId6"/>
                  </a:ext>
                </a:extLst>
              </a:blip>
              <a:stretch>
                <a:fillRect l="0" t="0" r="-540000" b="0"/>
              </a:stretch>
            </a:blipFill>
          </p:spPr>
        </p:sp>
      </p:grpSp>
      <p:sp>
        <p:nvSpPr>
          <p:cNvPr name="TextBox 5" id="5"/>
          <p:cNvSpPr txBox="true"/>
          <p:nvPr/>
        </p:nvSpPr>
        <p:spPr>
          <a:xfrm rot="0">
            <a:off x="795809" y="4985759"/>
            <a:ext cx="7397995" cy="827309"/>
          </a:xfrm>
          <a:prstGeom prst="rect">
            <a:avLst/>
          </a:prstGeom>
        </p:spPr>
        <p:txBody>
          <a:bodyPr anchor="t" rtlCol="false" tIns="0" lIns="0" bIns="0" rIns="0">
            <a:spAutoFit/>
          </a:bodyPr>
          <a:lstStyle/>
          <a:p>
            <a:pPr algn="l">
              <a:lnSpc>
                <a:spcPts val="3302"/>
              </a:lnSpc>
            </a:pPr>
            <a:r>
              <a:rPr lang="en-US" sz="2358" spc="108">
                <a:solidFill>
                  <a:srgbClr val="1D1D1F"/>
                </a:solidFill>
                <a:latin typeface="SF Pro Display"/>
                <a:ea typeface="SF Pro Display"/>
                <a:cs typeface="SF Pro Display"/>
                <a:sym typeface="SF Pro Display"/>
              </a:rPr>
              <a:t>AUSTRALIA’S FIRST ONLINE PLATFORM VERIFIYING REAL SOFTWARE PROFICIENCY</a:t>
            </a:r>
          </a:p>
        </p:txBody>
      </p:sp>
      <p:grpSp>
        <p:nvGrpSpPr>
          <p:cNvPr name="Group 6" id="6"/>
          <p:cNvGrpSpPr/>
          <p:nvPr/>
        </p:nvGrpSpPr>
        <p:grpSpPr>
          <a:xfrm rot="0">
            <a:off x="11682032" y="-175946"/>
            <a:ext cx="12784571" cy="10847329"/>
            <a:chOff x="0" y="0"/>
            <a:chExt cx="3367130" cy="2856910"/>
          </a:xfrm>
        </p:grpSpPr>
        <p:sp>
          <p:nvSpPr>
            <p:cNvPr name="Freeform 7" id="7"/>
            <p:cNvSpPr/>
            <p:nvPr/>
          </p:nvSpPr>
          <p:spPr>
            <a:xfrm flipH="false" flipV="false" rot="0">
              <a:off x="0" y="0"/>
              <a:ext cx="3367130" cy="2856910"/>
            </a:xfrm>
            <a:custGeom>
              <a:avLst/>
              <a:gdLst/>
              <a:ahLst/>
              <a:cxnLst/>
              <a:rect r="r" b="b" t="t" l="l"/>
              <a:pathLst>
                <a:path h="2856910" w="3367130">
                  <a:moveTo>
                    <a:pt x="0" y="0"/>
                  </a:moveTo>
                  <a:lnTo>
                    <a:pt x="3367130" y="0"/>
                  </a:lnTo>
                  <a:lnTo>
                    <a:pt x="3367130" y="2856910"/>
                  </a:lnTo>
                  <a:lnTo>
                    <a:pt x="0" y="2856910"/>
                  </a:lnTo>
                  <a:close/>
                </a:path>
              </a:pathLst>
            </a:custGeom>
            <a:solidFill>
              <a:srgbClr val="1D1F48"/>
            </a:solidFill>
          </p:spPr>
        </p:sp>
        <p:sp>
          <p:nvSpPr>
            <p:cNvPr name="TextBox 8" id="8"/>
            <p:cNvSpPr txBox="true"/>
            <p:nvPr/>
          </p:nvSpPr>
          <p:spPr>
            <a:xfrm>
              <a:off x="0" y="-38100"/>
              <a:ext cx="3367130" cy="2895010"/>
            </a:xfrm>
            <a:prstGeom prst="rect">
              <a:avLst/>
            </a:prstGeom>
          </p:spPr>
          <p:txBody>
            <a:bodyPr anchor="ctr" rtlCol="false" tIns="50800" lIns="50800" bIns="50800" rIns="50800"/>
            <a:lstStyle/>
            <a:p>
              <a:pPr algn="ctr">
                <a:lnSpc>
                  <a:spcPts val="2659"/>
                </a:lnSpc>
              </a:pPr>
            </a:p>
          </p:txBody>
        </p:sp>
      </p:grpSp>
      <p:grpSp>
        <p:nvGrpSpPr>
          <p:cNvPr name="Group 9" id="9"/>
          <p:cNvGrpSpPr>
            <a:grpSpLocks noChangeAspect="true"/>
          </p:cNvGrpSpPr>
          <p:nvPr/>
        </p:nvGrpSpPr>
        <p:grpSpPr>
          <a:xfrm rot="0">
            <a:off x="8989311" y="1953093"/>
            <a:ext cx="11500428" cy="6596507"/>
            <a:chOff x="0" y="0"/>
            <a:chExt cx="7981950" cy="4578350"/>
          </a:xfrm>
        </p:grpSpPr>
        <p:sp>
          <p:nvSpPr>
            <p:cNvPr name="Freeform 10" id="10"/>
            <p:cNvSpPr/>
            <p:nvPr/>
          </p:nvSpPr>
          <p:spPr>
            <a:xfrm flipH="false" flipV="false" rot="0">
              <a:off x="765810" y="21590"/>
              <a:ext cx="6451600" cy="4326890"/>
            </a:xfrm>
            <a:custGeom>
              <a:avLst/>
              <a:gdLst/>
              <a:ahLst/>
              <a:cxnLst/>
              <a:rect r="r" b="b" t="t" l="l"/>
              <a:pathLst>
                <a:path h="4326890" w="6451600">
                  <a:moveTo>
                    <a:pt x="6224270" y="0"/>
                  </a:moveTo>
                  <a:lnTo>
                    <a:pt x="226060" y="0"/>
                  </a:lnTo>
                  <a:cubicBezTo>
                    <a:pt x="101600" y="0"/>
                    <a:pt x="0" y="101600"/>
                    <a:pt x="0" y="226060"/>
                  </a:cubicBezTo>
                  <a:lnTo>
                    <a:pt x="0" y="4326890"/>
                  </a:lnTo>
                  <a:lnTo>
                    <a:pt x="6451601" y="4326890"/>
                  </a:lnTo>
                  <a:lnTo>
                    <a:pt x="6451601" y="226060"/>
                  </a:lnTo>
                  <a:cubicBezTo>
                    <a:pt x="6450331" y="101600"/>
                    <a:pt x="6348731" y="0"/>
                    <a:pt x="6224270" y="0"/>
                  </a:cubicBezTo>
                  <a:close/>
                  <a:moveTo>
                    <a:pt x="6252210" y="4043680"/>
                  </a:moveTo>
                  <a:lnTo>
                    <a:pt x="196851" y="4043680"/>
                  </a:lnTo>
                  <a:lnTo>
                    <a:pt x="196851" y="255270"/>
                  </a:lnTo>
                  <a:lnTo>
                    <a:pt x="6252210" y="255270"/>
                  </a:lnTo>
                  <a:lnTo>
                    <a:pt x="6252210" y="4043680"/>
                  </a:lnTo>
                  <a:close/>
                </a:path>
              </a:pathLst>
            </a:custGeom>
            <a:solidFill>
              <a:srgbClr val="000000"/>
            </a:solidFill>
          </p:spPr>
        </p:sp>
        <p:sp>
          <p:nvSpPr>
            <p:cNvPr name="Freeform 11" id="11"/>
            <p:cNvSpPr/>
            <p:nvPr/>
          </p:nvSpPr>
          <p:spPr>
            <a:xfrm flipH="false" flipV="false" rot="0">
              <a:off x="0" y="0"/>
              <a:ext cx="7981950" cy="4542790"/>
            </a:xfrm>
            <a:custGeom>
              <a:avLst/>
              <a:gdLst/>
              <a:ahLst/>
              <a:cxnLst/>
              <a:rect r="r" b="b" t="t" l="l"/>
              <a:pathLst>
                <a:path h="4542790" w="7981950">
                  <a:moveTo>
                    <a:pt x="7239000" y="4348480"/>
                  </a:moveTo>
                  <a:lnTo>
                    <a:pt x="7239000" y="243840"/>
                  </a:lnTo>
                  <a:cubicBezTo>
                    <a:pt x="7239000" y="109220"/>
                    <a:pt x="7129780" y="0"/>
                    <a:pt x="6995160" y="0"/>
                  </a:cubicBezTo>
                  <a:lnTo>
                    <a:pt x="985520" y="0"/>
                  </a:lnTo>
                  <a:cubicBezTo>
                    <a:pt x="852170" y="0"/>
                    <a:pt x="742950" y="109220"/>
                    <a:pt x="742950" y="243840"/>
                  </a:cubicBezTo>
                  <a:lnTo>
                    <a:pt x="742950" y="4349750"/>
                  </a:lnTo>
                  <a:lnTo>
                    <a:pt x="0" y="4349750"/>
                  </a:lnTo>
                  <a:lnTo>
                    <a:pt x="0" y="4447540"/>
                  </a:lnTo>
                  <a:cubicBezTo>
                    <a:pt x="0" y="4500880"/>
                    <a:pt x="43180" y="4542790"/>
                    <a:pt x="95250" y="4542790"/>
                  </a:cubicBezTo>
                  <a:lnTo>
                    <a:pt x="7886700" y="4542790"/>
                  </a:lnTo>
                  <a:cubicBezTo>
                    <a:pt x="7940040" y="4542790"/>
                    <a:pt x="7981950" y="4499610"/>
                    <a:pt x="7981950" y="4447540"/>
                  </a:cubicBezTo>
                  <a:lnTo>
                    <a:pt x="7981950" y="4349750"/>
                  </a:lnTo>
                  <a:lnTo>
                    <a:pt x="7239000" y="4349750"/>
                  </a:lnTo>
                  <a:close/>
                  <a:moveTo>
                    <a:pt x="4519930" y="4348480"/>
                  </a:moveTo>
                  <a:lnTo>
                    <a:pt x="4519930" y="4349750"/>
                  </a:lnTo>
                  <a:cubicBezTo>
                    <a:pt x="4519930" y="4403090"/>
                    <a:pt x="4476750" y="4445000"/>
                    <a:pt x="4424680" y="4445000"/>
                  </a:cubicBezTo>
                  <a:lnTo>
                    <a:pt x="3557270" y="4445000"/>
                  </a:lnTo>
                  <a:cubicBezTo>
                    <a:pt x="3503930" y="4445000"/>
                    <a:pt x="3462020" y="4401820"/>
                    <a:pt x="3462020" y="4349750"/>
                  </a:cubicBezTo>
                  <a:lnTo>
                    <a:pt x="3462020" y="4348480"/>
                  </a:lnTo>
                  <a:lnTo>
                    <a:pt x="765810" y="4348480"/>
                  </a:lnTo>
                  <a:lnTo>
                    <a:pt x="765810" y="247650"/>
                  </a:lnTo>
                  <a:cubicBezTo>
                    <a:pt x="765810" y="123190"/>
                    <a:pt x="867410" y="21590"/>
                    <a:pt x="991870" y="21590"/>
                  </a:cubicBezTo>
                  <a:lnTo>
                    <a:pt x="6990080" y="21590"/>
                  </a:lnTo>
                  <a:cubicBezTo>
                    <a:pt x="7114539" y="21590"/>
                    <a:pt x="7216139" y="123190"/>
                    <a:pt x="7216139" y="247650"/>
                  </a:cubicBezTo>
                  <a:lnTo>
                    <a:pt x="7216139" y="4348480"/>
                  </a:lnTo>
                  <a:lnTo>
                    <a:pt x="4519930" y="4348480"/>
                  </a:lnTo>
                  <a:close/>
                </a:path>
              </a:pathLst>
            </a:custGeom>
            <a:solidFill>
              <a:srgbClr val="969696"/>
            </a:solidFill>
          </p:spPr>
        </p:sp>
        <p:sp>
          <p:nvSpPr>
            <p:cNvPr name="Freeform 12" id="12"/>
            <p:cNvSpPr/>
            <p:nvPr/>
          </p:nvSpPr>
          <p:spPr>
            <a:xfrm flipH="false" flipV="false" rot="0">
              <a:off x="3460750" y="4349750"/>
              <a:ext cx="1059180" cy="96520"/>
            </a:xfrm>
            <a:custGeom>
              <a:avLst/>
              <a:gdLst/>
              <a:ahLst/>
              <a:cxnLst/>
              <a:rect r="r" b="b" t="t" l="l"/>
              <a:pathLst>
                <a:path h="96520" w="1059180">
                  <a:moveTo>
                    <a:pt x="96520" y="96520"/>
                  </a:moveTo>
                  <a:lnTo>
                    <a:pt x="963930" y="96520"/>
                  </a:lnTo>
                  <a:cubicBezTo>
                    <a:pt x="1017270" y="96520"/>
                    <a:pt x="1059180" y="53340"/>
                    <a:pt x="1059180" y="1270"/>
                  </a:cubicBezTo>
                  <a:lnTo>
                    <a:pt x="1059180" y="0"/>
                  </a:lnTo>
                  <a:lnTo>
                    <a:pt x="0" y="0"/>
                  </a:lnTo>
                  <a:lnTo>
                    <a:pt x="0" y="1270"/>
                  </a:lnTo>
                  <a:cubicBezTo>
                    <a:pt x="0" y="53340"/>
                    <a:pt x="43180" y="96520"/>
                    <a:pt x="96520" y="96520"/>
                  </a:cubicBezTo>
                  <a:close/>
                </a:path>
              </a:pathLst>
            </a:custGeom>
            <a:solidFill>
              <a:srgbClr val="727171"/>
            </a:solidFill>
          </p:spPr>
        </p:sp>
        <p:sp>
          <p:nvSpPr>
            <p:cNvPr name="Freeform 13" id="13"/>
            <p:cNvSpPr/>
            <p:nvPr/>
          </p:nvSpPr>
          <p:spPr>
            <a:xfrm flipH="false" flipV="false" rot="0">
              <a:off x="163830" y="4542790"/>
              <a:ext cx="7654290" cy="35560"/>
            </a:xfrm>
            <a:custGeom>
              <a:avLst/>
              <a:gdLst/>
              <a:ahLst/>
              <a:cxnLst/>
              <a:rect r="r" b="b" t="t" l="l"/>
              <a:pathLst>
                <a:path h="35560" w="7654290">
                  <a:moveTo>
                    <a:pt x="0" y="0"/>
                  </a:moveTo>
                  <a:cubicBezTo>
                    <a:pt x="0" y="20320"/>
                    <a:pt x="16510" y="35560"/>
                    <a:pt x="35560" y="35560"/>
                  </a:cubicBezTo>
                  <a:lnTo>
                    <a:pt x="7618730" y="35560"/>
                  </a:lnTo>
                  <a:cubicBezTo>
                    <a:pt x="7639050" y="35560"/>
                    <a:pt x="7654290" y="19050"/>
                    <a:pt x="7654290" y="0"/>
                  </a:cubicBezTo>
                  <a:lnTo>
                    <a:pt x="0" y="0"/>
                  </a:lnTo>
                  <a:close/>
                </a:path>
              </a:pathLst>
            </a:custGeom>
            <a:solidFill>
              <a:srgbClr val="727171"/>
            </a:solidFill>
          </p:spPr>
        </p:sp>
        <p:sp>
          <p:nvSpPr>
            <p:cNvPr name="Freeform 14" id="14"/>
            <p:cNvSpPr/>
            <p:nvPr/>
          </p:nvSpPr>
          <p:spPr>
            <a:xfrm flipH="false" flipV="false" rot="0">
              <a:off x="962660" y="276860"/>
              <a:ext cx="6055360" cy="3789680"/>
            </a:xfrm>
            <a:custGeom>
              <a:avLst/>
              <a:gdLst/>
              <a:ahLst/>
              <a:cxnLst/>
              <a:rect r="r" b="b" t="t" l="l"/>
              <a:pathLst>
                <a:path h="3789680" w="6055360">
                  <a:moveTo>
                    <a:pt x="0" y="0"/>
                  </a:moveTo>
                  <a:lnTo>
                    <a:pt x="6055360" y="0"/>
                  </a:lnTo>
                  <a:lnTo>
                    <a:pt x="6055360" y="3789680"/>
                  </a:lnTo>
                  <a:lnTo>
                    <a:pt x="0" y="3789680"/>
                  </a:lnTo>
                  <a:close/>
                </a:path>
              </a:pathLst>
            </a:custGeom>
            <a:blipFill>
              <a:blip r:embed="rId7"/>
              <a:stretch>
                <a:fillRect l="-4984" t="-8335" r="-6282" b="-6782"/>
              </a:stretch>
            </a:blipFill>
          </p:spPr>
        </p:sp>
      </p:gr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FDFDFD"/>
        </a:solidFill>
      </p:bgPr>
    </p:bg>
    <p:spTree>
      <p:nvGrpSpPr>
        <p:cNvPr id="1" name=""/>
        <p:cNvGrpSpPr/>
        <p:nvPr/>
      </p:nvGrpSpPr>
      <p:grpSpPr>
        <a:xfrm>
          <a:off x="0" y="0"/>
          <a:ext cx="0" cy="0"/>
          <a:chOff x="0" y="0"/>
          <a:chExt cx="0" cy="0"/>
        </a:xfrm>
      </p:grpSpPr>
      <p:sp>
        <p:nvSpPr>
          <p:cNvPr name="TextBox 2" id="2"/>
          <p:cNvSpPr txBox="true"/>
          <p:nvPr/>
        </p:nvSpPr>
        <p:spPr>
          <a:xfrm rot="0">
            <a:off x="1227875" y="9710757"/>
            <a:ext cx="4351708" cy="234395"/>
          </a:xfrm>
          <a:prstGeom prst="rect">
            <a:avLst/>
          </a:prstGeom>
        </p:spPr>
        <p:txBody>
          <a:bodyPr anchor="t" rtlCol="false" tIns="0" lIns="0" bIns="0" rIns="0">
            <a:spAutoFit/>
          </a:bodyPr>
          <a:lstStyle/>
          <a:p>
            <a:pPr algn="l">
              <a:lnSpc>
                <a:spcPts val="1728"/>
              </a:lnSpc>
            </a:pPr>
            <a:r>
              <a:rPr lang="en-US" sz="1728">
                <a:solidFill>
                  <a:srgbClr val="969696"/>
                </a:solidFill>
                <a:latin typeface="SF Pro Display"/>
                <a:ea typeface="SF Pro Display"/>
                <a:cs typeface="SF Pro Display"/>
                <a:sym typeface="SF Pro Display"/>
              </a:rPr>
              <a:t>*Selected features. Positioning illustrative. </a:t>
            </a:r>
          </a:p>
        </p:txBody>
      </p:sp>
      <p:grpSp>
        <p:nvGrpSpPr>
          <p:cNvPr name="Group 3" id="3"/>
          <p:cNvGrpSpPr/>
          <p:nvPr/>
        </p:nvGrpSpPr>
        <p:grpSpPr>
          <a:xfrm rot="0">
            <a:off x="16070177" y="-970749"/>
            <a:ext cx="3564204" cy="3564204"/>
            <a:chOff x="0" y="0"/>
            <a:chExt cx="812800" cy="812800"/>
          </a:xfrm>
        </p:grpSpPr>
        <p:sp>
          <p:nvSpPr>
            <p:cNvPr name="Freeform 4" id="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00" cap="sq">
              <a:solidFill>
                <a:srgbClr val="1D1F48">
                  <a:alpha val="15686"/>
                </a:srgbClr>
              </a:solidFill>
              <a:prstDash val="solid"/>
              <a:miter/>
            </a:ln>
          </p:spPr>
        </p:sp>
        <p:sp>
          <p:nvSpPr>
            <p:cNvPr name="TextBox 5" id="5"/>
            <p:cNvSpPr txBox="true"/>
            <p:nvPr/>
          </p:nvSpPr>
          <p:spPr>
            <a:xfrm>
              <a:off x="76200" y="38100"/>
              <a:ext cx="660400" cy="698500"/>
            </a:xfrm>
            <a:prstGeom prst="rect">
              <a:avLst/>
            </a:prstGeom>
          </p:spPr>
          <p:txBody>
            <a:bodyPr anchor="ctr" rtlCol="false" tIns="50800" lIns="50800" bIns="50800" rIns="50800"/>
            <a:lstStyle/>
            <a:p>
              <a:pPr algn="ctr">
                <a:lnSpc>
                  <a:spcPts val="2659"/>
                </a:lnSpc>
                <a:spcBef>
                  <a:spcPct val="0"/>
                </a:spcBef>
              </a:pPr>
            </a:p>
          </p:txBody>
        </p:sp>
      </p:grpSp>
      <p:grpSp>
        <p:nvGrpSpPr>
          <p:cNvPr name="Group 6" id="6"/>
          <p:cNvGrpSpPr/>
          <p:nvPr/>
        </p:nvGrpSpPr>
        <p:grpSpPr>
          <a:xfrm rot="0">
            <a:off x="-1503717" y="9110682"/>
            <a:ext cx="3564204" cy="3564204"/>
            <a:chOff x="0" y="0"/>
            <a:chExt cx="812800" cy="812800"/>
          </a:xfrm>
        </p:grpSpPr>
        <p:sp>
          <p:nvSpPr>
            <p:cNvPr name="Freeform 7" id="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00" cap="sq">
              <a:solidFill>
                <a:srgbClr val="1D1F48">
                  <a:alpha val="15686"/>
                </a:srgbClr>
              </a:solidFill>
              <a:prstDash val="solid"/>
              <a:miter/>
            </a:ln>
          </p:spPr>
        </p:sp>
        <p:sp>
          <p:nvSpPr>
            <p:cNvPr name="TextBox 8" id="8"/>
            <p:cNvSpPr txBox="true"/>
            <p:nvPr/>
          </p:nvSpPr>
          <p:spPr>
            <a:xfrm>
              <a:off x="76200" y="38100"/>
              <a:ext cx="660400" cy="698500"/>
            </a:xfrm>
            <a:prstGeom prst="rect">
              <a:avLst/>
            </a:prstGeom>
          </p:spPr>
          <p:txBody>
            <a:bodyPr anchor="ctr" rtlCol="false" tIns="50800" lIns="50800" bIns="50800" rIns="50800"/>
            <a:lstStyle/>
            <a:p>
              <a:pPr algn="ctr">
                <a:lnSpc>
                  <a:spcPts val="2659"/>
                </a:lnSpc>
                <a:spcBef>
                  <a:spcPct val="0"/>
                </a:spcBef>
              </a:pPr>
            </a:p>
          </p:txBody>
        </p:sp>
      </p:grpSp>
      <p:sp>
        <p:nvSpPr>
          <p:cNvPr name="TextBox 9" id="9"/>
          <p:cNvSpPr txBox="true"/>
          <p:nvPr/>
        </p:nvSpPr>
        <p:spPr>
          <a:xfrm rot="0">
            <a:off x="861060" y="704728"/>
            <a:ext cx="7905144" cy="489843"/>
          </a:xfrm>
          <a:prstGeom prst="rect">
            <a:avLst/>
          </a:prstGeom>
        </p:spPr>
        <p:txBody>
          <a:bodyPr anchor="t" rtlCol="false" tIns="0" lIns="0" bIns="0" rIns="0">
            <a:spAutoFit/>
          </a:bodyPr>
          <a:lstStyle/>
          <a:p>
            <a:pPr algn="l">
              <a:lnSpc>
                <a:spcPts val="3652"/>
              </a:lnSpc>
            </a:pPr>
            <a:r>
              <a:rPr lang="en-US" b="true" sz="3320">
                <a:solidFill>
                  <a:srgbClr val="1F1D49"/>
                </a:solidFill>
                <a:latin typeface="Sofia Pro Heavy"/>
                <a:ea typeface="Sofia Pro Heavy"/>
                <a:cs typeface="Sofia Pro Heavy"/>
                <a:sym typeface="Sofia Pro Heavy"/>
              </a:rPr>
              <a:t>THE COMPETITIVE LANDSCAPE </a:t>
            </a:r>
          </a:p>
        </p:txBody>
      </p:sp>
      <p:sp>
        <p:nvSpPr>
          <p:cNvPr name="TextBox 10" id="10"/>
          <p:cNvSpPr txBox="true"/>
          <p:nvPr/>
        </p:nvSpPr>
        <p:spPr>
          <a:xfrm rot="0">
            <a:off x="861060" y="1503604"/>
            <a:ext cx="11904274" cy="411826"/>
          </a:xfrm>
          <a:prstGeom prst="rect">
            <a:avLst/>
          </a:prstGeom>
        </p:spPr>
        <p:txBody>
          <a:bodyPr anchor="t" rtlCol="false" tIns="0" lIns="0" bIns="0" rIns="0">
            <a:spAutoFit/>
          </a:bodyPr>
          <a:lstStyle/>
          <a:p>
            <a:pPr algn="l">
              <a:lnSpc>
                <a:spcPts val="3033"/>
              </a:lnSpc>
            </a:pPr>
            <a:r>
              <a:rPr lang="en-US" sz="3033">
                <a:solidFill>
                  <a:srgbClr val="1F1D49"/>
                </a:solidFill>
                <a:latin typeface="SF Pro Display"/>
                <a:ea typeface="SF Pro Display"/>
                <a:cs typeface="SF Pro Display"/>
                <a:sym typeface="SF Pro Display"/>
              </a:rPr>
              <a:t>Focused on software skills. Powered by AI insights. Two sided model.</a:t>
            </a:r>
          </a:p>
        </p:txBody>
      </p:sp>
      <p:grpSp>
        <p:nvGrpSpPr>
          <p:cNvPr name="Group 11" id="11"/>
          <p:cNvGrpSpPr/>
          <p:nvPr/>
        </p:nvGrpSpPr>
        <p:grpSpPr>
          <a:xfrm rot="0">
            <a:off x="861060" y="2810113"/>
            <a:ext cx="7118521" cy="5738156"/>
            <a:chOff x="0" y="0"/>
            <a:chExt cx="9491361" cy="7650874"/>
          </a:xfrm>
        </p:grpSpPr>
        <p:sp>
          <p:nvSpPr>
            <p:cNvPr name="AutoShape 12" id="12"/>
            <p:cNvSpPr/>
            <p:nvPr/>
          </p:nvSpPr>
          <p:spPr>
            <a:xfrm flipH="true" flipV="true">
              <a:off x="811908" y="457888"/>
              <a:ext cx="2423" cy="6507189"/>
            </a:xfrm>
            <a:prstGeom prst="line">
              <a:avLst/>
            </a:prstGeom>
            <a:ln cap="flat" w="48459">
              <a:solidFill>
                <a:srgbClr val="969696"/>
              </a:solidFill>
              <a:prstDash val="solid"/>
              <a:headEnd type="none" len="sm" w="sm"/>
              <a:tailEnd type="arrow" len="sm" w="med"/>
            </a:ln>
          </p:spPr>
        </p:sp>
        <p:sp>
          <p:nvSpPr>
            <p:cNvPr name="AutoShape 13" id="13"/>
            <p:cNvSpPr/>
            <p:nvPr/>
          </p:nvSpPr>
          <p:spPr>
            <a:xfrm flipH="true" flipV="true">
              <a:off x="811908" y="6940847"/>
              <a:ext cx="7915285" cy="24230"/>
            </a:xfrm>
            <a:prstGeom prst="line">
              <a:avLst/>
            </a:prstGeom>
            <a:ln cap="flat" w="48459">
              <a:solidFill>
                <a:srgbClr val="969696"/>
              </a:solidFill>
              <a:prstDash val="solid"/>
              <a:headEnd type="arrow" len="sm" w="med"/>
              <a:tailEnd type="none" len="sm" w="sm"/>
            </a:ln>
          </p:spPr>
        </p:sp>
        <p:grpSp>
          <p:nvGrpSpPr>
            <p:cNvPr name="Group 14" id="14"/>
            <p:cNvGrpSpPr/>
            <p:nvPr/>
          </p:nvGrpSpPr>
          <p:grpSpPr>
            <a:xfrm rot="0">
              <a:off x="6534631" y="334470"/>
              <a:ext cx="2192562" cy="2192562"/>
              <a:chOff x="0" y="0"/>
              <a:chExt cx="812800" cy="812800"/>
            </a:xfrm>
          </p:grpSpPr>
          <p:sp>
            <p:nvSpPr>
              <p:cNvPr name="Freeform 15" id="15"/>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51FF"/>
              </a:solidFill>
              <a:ln cap="sq">
                <a:noFill/>
                <a:prstDash val="solid"/>
                <a:miter/>
              </a:ln>
            </p:spPr>
          </p:sp>
          <p:sp>
            <p:nvSpPr>
              <p:cNvPr name="TextBox 16" id="16"/>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17" id="17"/>
            <p:cNvGrpSpPr/>
            <p:nvPr/>
          </p:nvGrpSpPr>
          <p:grpSpPr>
            <a:xfrm rot="0">
              <a:off x="4952971" y="4517329"/>
              <a:ext cx="1670514" cy="1670514"/>
              <a:chOff x="0" y="0"/>
              <a:chExt cx="812800" cy="812800"/>
            </a:xfrm>
          </p:grpSpPr>
          <p:sp>
            <p:nvSpPr>
              <p:cNvPr name="Freeform 18" id="18"/>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411AA"/>
              </a:solidFill>
              <a:ln w="19050" cap="sq">
                <a:solidFill>
                  <a:srgbClr val="D411AA"/>
                </a:solidFill>
                <a:prstDash val="solid"/>
                <a:miter/>
              </a:ln>
            </p:spPr>
          </p:sp>
          <p:sp>
            <p:nvSpPr>
              <p:cNvPr name="TextBox 19" id="19"/>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20" id="20"/>
            <p:cNvGrpSpPr/>
            <p:nvPr/>
          </p:nvGrpSpPr>
          <p:grpSpPr>
            <a:xfrm rot="0">
              <a:off x="3034721" y="2035850"/>
              <a:ext cx="1744002" cy="1744002"/>
              <a:chOff x="0" y="0"/>
              <a:chExt cx="812800" cy="812800"/>
            </a:xfrm>
          </p:grpSpPr>
          <p:sp>
            <p:nvSpPr>
              <p:cNvPr name="Freeform 21" id="21"/>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880A5"/>
              </a:solidFill>
              <a:ln cap="sq">
                <a:noFill/>
                <a:prstDash val="solid"/>
                <a:miter/>
              </a:ln>
            </p:spPr>
          </p:sp>
          <p:sp>
            <p:nvSpPr>
              <p:cNvPr name="TextBox 22" id="22"/>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Freeform 23" id="23"/>
            <p:cNvSpPr/>
            <p:nvPr/>
          </p:nvSpPr>
          <p:spPr>
            <a:xfrm flipH="false" flipV="false" rot="0">
              <a:off x="3251988" y="2769021"/>
              <a:ext cx="1309470" cy="260257"/>
            </a:xfrm>
            <a:custGeom>
              <a:avLst/>
              <a:gdLst/>
              <a:ahLst/>
              <a:cxnLst/>
              <a:rect r="r" b="b" t="t" l="l"/>
              <a:pathLst>
                <a:path h="260257" w="1309470">
                  <a:moveTo>
                    <a:pt x="0" y="0"/>
                  </a:moveTo>
                  <a:lnTo>
                    <a:pt x="1309469" y="0"/>
                  </a:lnTo>
                  <a:lnTo>
                    <a:pt x="1309469" y="260257"/>
                  </a:lnTo>
                  <a:lnTo>
                    <a:pt x="0" y="260257"/>
                  </a:lnTo>
                  <a:lnTo>
                    <a:pt x="0" y="0"/>
                  </a:lnTo>
                  <a:close/>
                </a:path>
              </a:pathLst>
            </a:custGeom>
            <a:blipFill>
              <a:blip r:embed="rId2"/>
              <a:stretch>
                <a:fillRect l="0" t="0" r="0" b="0"/>
              </a:stretch>
            </a:blipFill>
          </p:spPr>
        </p:sp>
        <p:sp>
          <p:nvSpPr>
            <p:cNvPr name="Freeform 24" id="24"/>
            <p:cNvSpPr/>
            <p:nvPr/>
          </p:nvSpPr>
          <p:spPr>
            <a:xfrm flipH="false" flipV="false" rot="0">
              <a:off x="6708850" y="1291519"/>
              <a:ext cx="1844123" cy="278463"/>
            </a:xfrm>
            <a:custGeom>
              <a:avLst/>
              <a:gdLst/>
              <a:ahLst/>
              <a:cxnLst/>
              <a:rect r="r" b="b" t="t" l="l"/>
              <a:pathLst>
                <a:path h="278463" w="1844123">
                  <a:moveTo>
                    <a:pt x="0" y="0"/>
                  </a:moveTo>
                  <a:lnTo>
                    <a:pt x="1844124" y="0"/>
                  </a:lnTo>
                  <a:lnTo>
                    <a:pt x="1844124" y="278463"/>
                  </a:lnTo>
                  <a:lnTo>
                    <a:pt x="0" y="278463"/>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25" id="25"/>
            <p:cNvSpPr/>
            <p:nvPr/>
          </p:nvSpPr>
          <p:spPr>
            <a:xfrm flipH="false" flipV="false" rot="0">
              <a:off x="5241673" y="4851376"/>
              <a:ext cx="1093109" cy="1002419"/>
            </a:xfrm>
            <a:custGeom>
              <a:avLst/>
              <a:gdLst/>
              <a:ahLst/>
              <a:cxnLst/>
              <a:rect r="r" b="b" t="t" l="l"/>
              <a:pathLst>
                <a:path h="1002419" w="1093109">
                  <a:moveTo>
                    <a:pt x="0" y="0"/>
                  </a:moveTo>
                  <a:lnTo>
                    <a:pt x="1093109" y="0"/>
                  </a:lnTo>
                  <a:lnTo>
                    <a:pt x="1093109" y="1002419"/>
                  </a:lnTo>
                  <a:lnTo>
                    <a:pt x="0" y="1002419"/>
                  </a:lnTo>
                  <a:lnTo>
                    <a:pt x="0" y="0"/>
                  </a:lnTo>
                  <a:close/>
                </a:path>
              </a:pathLst>
            </a:custGeom>
            <a:blipFill>
              <a:blip r:embed="rId5"/>
              <a:stretch>
                <a:fillRect l="-17785" t="-23457" r="-15595" b="-21991"/>
              </a:stretch>
            </a:blipFill>
          </p:spPr>
        </p:sp>
        <p:sp>
          <p:nvSpPr>
            <p:cNvPr name="TextBox 26" id="26"/>
            <p:cNvSpPr txBox="true"/>
            <p:nvPr/>
          </p:nvSpPr>
          <p:spPr>
            <a:xfrm rot="-5400000">
              <a:off x="-2502809" y="3419672"/>
              <a:ext cx="5359137" cy="315420"/>
            </a:xfrm>
            <a:prstGeom prst="rect">
              <a:avLst/>
            </a:prstGeom>
          </p:spPr>
          <p:txBody>
            <a:bodyPr anchor="t" rtlCol="false" tIns="0" lIns="0" bIns="0" rIns="0">
              <a:spAutoFit/>
            </a:bodyPr>
            <a:lstStyle/>
            <a:p>
              <a:pPr algn="ctr">
                <a:lnSpc>
                  <a:spcPts val="1648"/>
                </a:lnSpc>
              </a:pPr>
              <a:r>
                <a:rPr lang="en-US" sz="1648" b="true">
                  <a:solidFill>
                    <a:srgbClr val="1F1D49"/>
                  </a:solidFill>
                  <a:latin typeface="SF Pro Display Bold"/>
                  <a:ea typeface="SF Pro Display Bold"/>
                  <a:cs typeface="SF Pro Display Bold"/>
                  <a:sym typeface="SF Pro Display Bold"/>
                </a:rPr>
                <a:t>Depth of Software Proficiency Testing</a:t>
              </a:r>
            </a:p>
          </p:txBody>
        </p:sp>
        <p:sp>
          <p:nvSpPr>
            <p:cNvPr name="TextBox 27" id="27"/>
            <p:cNvSpPr txBox="true"/>
            <p:nvPr/>
          </p:nvSpPr>
          <p:spPr>
            <a:xfrm rot="0">
              <a:off x="2685944" y="7335455"/>
              <a:ext cx="4185559" cy="315420"/>
            </a:xfrm>
            <a:prstGeom prst="rect">
              <a:avLst/>
            </a:prstGeom>
          </p:spPr>
          <p:txBody>
            <a:bodyPr anchor="t" rtlCol="false" tIns="0" lIns="0" bIns="0" rIns="0">
              <a:spAutoFit/>
            </a:bodyPr>
            <a:lstStyle/>
            <a:p>
              <a:pPr algn="ctr">
                <a:lnSpc>
                  <a:spcPts val="1648"/>
                </a:lnSpc>
              </a:pPr>
              <a:r>
                <a:rPr lang="en-US" sz="1648" b="true">
                  <a:solidFill>
                    <a:srgbClr val="1F1D49"/>
                  </a:solidFill>
                  <a:latin typeface="SF Pro Display Bold"/>
                  <a:ea typeface="SF Pro Display Bold"/>
                  <a:cs typeface="SF Pro Display Bold"/>
                  <a:sym typeface="SF Pro Display Bold"/>
                </a:rPr>
                <a:t>Actionable Insights &amp; Analytics</a:t>
              </a:r>
            </a:p>
          </p:txBody>
        </p:sp>
        <p:sp>
          <p:nvSpPr>
            <p:cNvPr name="TextBox 28" id="28"/>
            <p:cNvSpPr txBox="true"/>
            <p:nvPr/>
          </p:nvSpPr>
          <p:spPr>
            <a:xfrm rot="0">
              <a:off x="506178" y="19050"/>
              <a:ext cx="611459" cy="315420"/>
            </a:xfrm>
            <a:prstGeom prst="rect">
              <a:avLst/>
            </a:prstGeom>
          </p:spPr>
          <p:txBody>
            <a:bodyPr anchor="t" rtlCol="false" tIns="0" lIns="0" bIns="0" rIns="0">
              <a:spAutoFit/>
            </a:bodyPr>
            <a:lstStyle/>
            <a:p>
              <a:pPr algn="ctr">
                <a:lnSpc>
                  <a:spcPts val="1648"/>
                </a:lnSpc>
              </a:pPr>
              <a:r>
                <a:rPr lang="en-US" sz="1648">
                  <a:solidFill>
                    <a:srgbClr val="969696"/>
                  </a:solidFill>
                  <a:latin typeface="SF Pro Display"/>
                  <a:ea typeface="SF Pro Display"/>
                  <a:cs typeface="SF Pro Display"/>
                  <a:sym typeface="SF Pro Display"/>
                </a:rPr>
                <a:t>Rich</a:t>
              </a:r>
            </a:p>
          </p:txBody>
        </p:sp>
        <p:sp>
          <p:nvSpPr>
            <p:cNvPr name="TextBox 29" id="29"/>
            <p:cNvSpPr txBox="true"/>
            <p:nvPr/>
          </p:nvSpPr>
          <p:spPr>
            <a:xfrm rot="0">
              <a:off x="8879902" y="6792662"/>
              <a:ext cx="611459" cy="315420"/>
            </a:xfrm>
            <a:prstGeom prst="rect">
              <a:avLst/>
            </a:prstGeom>
          </p:spPr>
          <p:txBody>
            <a:bodyPr anchor="t" rtlCol="false" tIns="0" lIns="0" bIns="0" rIns="0">
              <a:spAutoFit/>
            </a:bodyPr>
            <a:lstStyle/>
            <a:p>
              <a:pPr algn="ctr">
                <a:lnSpc>
                  <a:spcPts val="1648"/>
                </a:lnSpc>
              </a:pPr>
              <a:r>
                <a:rPr lang="en-US" sz="1648">
                  <a:solidFill>
                    <a:srgbClr val="969696"/>
                  </a:solidFill>
                  <a:latin typeface="SF Pro Display"/>
                  <a:ea typeface="SF Pro Display"/>
                  <a:cs typeface="SF Pro Display"/>
                  <a:sym typeface="SF Pro Display"/>
                </a:rPr>
                <a:t>High</a:t>
              </a:r>
            </a:p>
          </p:txBody>
        </p:sp>
        <p:sp>
          <p:nvSpPr>
            <p:cNvPr name="TextBox 30" id="30"/>
            <p:cNvSpPr txBox="true"/>
            <p:nvPr/>
          </p:nvSpPr>
          <p:spPr>
            <a:xfrm rot="0">
              <a:off x="118506" y="6715128"/>
              <a:ext cx="611459" cy="315420"/>
            </a:xfrm>
            <a:prstGeom prst="rect">
              <a:avLst/>
            </a:prstGeom>
          </p:spPr>
          <p:txBody>
            <a:bodyPr anchor="t" rtlCol="false" tIns="0" lIns="0" bIns="0" rIns="0">
              <a:spAutoFit/>
            </a:bodyPr>
            <a:lstStyle/>
            <a:p>
              <a:pPr algn="ctr">
                <a:lnSpc>
                  <a:spcPts val="1648"/>
                </a:lnSpc>
              </a:pPr>
              <a:r>
                <a:rPr lang="en-US" sz="1648">
                  <a:solidFill>
                    <a:srgbClr val="969696"/>
                  </a:solidFill>
                  <a:latin typeface="SF Pro Display"/>
                  <a:ea typeface="SF Pro Display"/>
                  <a:cs typeface="SF Pro Display"/>
                  <a:sym typeface="SF Pro Display"/>
                </a:rPr>
                <a:t>Low</a:t>
              </a:r>
            </a:p>
          </p:txBody>
        </p:sp>
      </p:grpSp>
      <p:graphicFrame>
        <p:nvGraphicFramePr>
          <p:cNvPr name="Table 31" id="31"/>
          <p:cNvGraphicFramePr>
            <a:graphicFrameLocks noGrp="true"/>
          </p:cNvGraphicFramePr>
          <p:nvPr/>
        </p:nvGraphicFramePr>
        <p:xfrm>
          <a:off x="9144000" y="2593455"/>
          <a:ext cx="7945395" cy="6584641"/>
        </p:xfrm>
        <a:graphic>
          <a:graphicData uri="http://schemas.openxmlformats.org/drawingml/2006/table">
            <a:tbl>
              <a:tblPr/>
              <a:tblGrid>
                <a:gridCol w="1986349"/>
                <a:gridCol w="2038297"/>
                <a:gridCol w="1934401"/>
                <a:gridCol w="1986349"/>
              </a:tblGrid>
              <a:tr h="1145412">
                <a:tc>
                  <a:txBody>
                    <a:bodyPr anchor="t" rtlCol="false"/>
                    <a:lstStyle/>
                    <a:p>
                      <a:pPr algn="ctr">
                        <a:lnSpc>
                          <a:spcPts val="2659"/>
                        </a:lnSpc>
                        <a:defRPr/>
                      </a:pPr>
                      <a:endParaRPr lang="en-US" sz="1100"/>
                    </a:p>
                  </a:txBody>
                  <a:tcPr marL="190500" marR="190500" marT="190500" marB="190500" anchor="ctr">
                    <a:lnL cmpd="sng" algn="ctr" cap="flat" w="19050">
                      <a:solidFill>
                        <a:srgbClr val="969696"/>
                      </a:solidFill>
                      <a:prstDash val="solid"/>
                      <a:round/>
                      <a:headEnd type="none" w="med" len="med"/>
                      <a:tailEnd type="none" w="med" len="med"/>
                    </a:lnL>
                    <a:lnR cmpd="sng" algn="ctr" cap="flat" w="19050">
                      <a:solidFill>
                        <a:srgbClr val="969696"/>
                      </a:solidFill>
                      <a:prstDash val="solid"/>
                      <a:round/>
                      <a:headEnd type="none" w="med" len="med"/>
                      <a:tailEnd type="none" w="med" len="med"/>
                    </a:lnR>
                    <a:lnT cmpd="sng" algn="ctr" cap="flat" w="19050">
                      <a:solidFill>
                        <a:srgbClr val="969696"/>
                      </a:solidFill>
                      <a:prstDash val="solid"/>
                      <a:round/>
                      <a:headEnd type="none" w="med" len="med"/>
                      <a:tailEnd type="none" w="med" len="med"/>
                    </a:lnT>
                    <a:lnB cmpd="sng" algn="ctr" cap="flat" w="19050">
                      <a:solidFill>
                        <a:srgbClr val="969696"/>
                      </a:solidFill>
                      <a:prstDash val="solid"/>
                      <a:round/>
                      <a:headEnd type="none" w="med" len="med"/>
                      <a:tailEnd type="none" w="med" len="med"/>
                    </a:lnB>
                    <a:solidFill>
                      <a:srgbClr val="D9D9E0"/>
                    </a:solidFill>
                  </a:tcPr>
                </a:tc>
                <a:tc>
                  <a:txBody>
                    <a:bodyPr anchor="t" rtlCol="false"/>
                    <a:lstStyle/>
                    <a:p>
                      <a:pPr algn="ctr">
                        <a:lnSpc>
                          <a:spcPts val="2659"/>
                        </a:lnSpc>
                        <a:defRPr/>
                      </a:pPr>
                      <a:endParaRPr lang="en-US" sz="1100"/>
                    </a:p>
                  </a:txBody>
                  <a:tcPr marL="190500" marR="190500" marT="190500" marB="190500" anchor="ctr">
                    <a:lnL cmpd="sng" algn="ctr" cap="flat" w="19050">
                      <a:solidFill>
                        <a:srgbClr val="969696"/>
                      </a:solidFill>
                      <a:prstDash val="solid"/>
                      <a:round/>
                      <a:headEnd type="none" w="med" len="med"/>
                      <a:tailEnd type="none" w="med" len="med"/>
                    </a:lnL>
                    <a:lnR cmpd="sng" algn="ctr" cap="flat" w="19050">
                      <a:solidFill>
                        <a:srgbClr val="969696"/>
                      </a:solidFill>
                      <a:prstDash val="solid"/>
                      <a:round/>
                      <a:headEnd type="none" w="med" len="med"/>
                      <a:tailEnd type="none" w="med" len="med"/>
                    </a:lnR>
                    <a:lnT cmpd="sng" algn="ctr" cap="flat" w="19050">
                      <a:solidFill>
                        <a:srgbClr val="969696"/>
                      </a:solidFill>
                      <a:prstDash val="solid"/>
                      <a:round/>
                      <a:headEnd type="none" w="med" len="med"/>
                      <a:tailEnd type="none" w="med" len="med"/>
                    </a:lnT>
                    <a:lnB cmpd="sng" algn="ctr" cap="flat" w="19050">
                      <a:solidFill>
                        <a:srgbClr val="969696"/>
                      </a:solidFill>
                      <a:prstDash val="solid"/>
                      <a:round/>
                      <a:headEnd type="none" w="med" len="med"/>
                      <a:tailEnd type="none" w="med" len="med"/>
                    </a:lnB>
                    <a:solidFill>
                      <a:srgbClr val="D9D9E0"/>
                    </a:solidFill>
                  </a:tcPr>
                </a:tc>
                <a:tc>
                  <a:txBody>
                    <a:bodyPr anchor="t" rtlCol="false"/>
                    <a:lstStyle/>
                    <a:p>
                      <a:pPr algn="ctr">
                        <a:lnSpc>
                          <a:spcPts val="2659"/>
                        </a:lnSpc>
                        <a:defRPr/>
                      </a:pPr>
                      <a:endParaRPr lang="en-US" sz="1100"/>
                    </a:p>
                  </a:txBody>
                  <a:tcPr marL="190500" marR="190500" marT="190500" marB="190500" anchor="ctr">
                    <a:lnL cmpd="sng" algn="ctr" cap="flat" w="19050">
                      <a:solidFill>
                        <a:srgbClr val="969696"/>
                      </a:solidFill>
                      <a:prstDash val="solid"/>
                      <a:round/>
                      <a:headEnd type="none" w="med" len="med"/>
                      <a:tailEnd type="none" w="med" len="med"/>
                    </a:lnL>
                    <a:lnR cmpd="sng" algn="ctr" cap="flat" w="19050">
                      <a:solidFill>
                        <a:srgbClr val="969696"/>
                      </a:solidFill>
                      <a:prstDash val="solid"/>
                      <a:round/>
                      <a:headEnd type="none" w="med" len="med"/>
                      <a:tailEnd type="none" w="med" len="med"/>
                    </a:lnR>
                    <a:lnT cmpd="sng" algn="ctr" cap="flat" w="19050">
                      <a:solidFill>
                        <a:srgbClr val="969696"/>
                      </a:solidFill>
                      <a:prstDash val="solid"/>
                      <a:round/>
                      <a:headEnd type="none" w="med" len="med"/>
                      <a:tailEnd type="none" w="med" len="med"/>
                    </a:lnT>
                    <a:lnB cmpd="sng" algn="ctr" cap="flat" w="19050">
                      <a:solidFill>
                        <a:srgbClr val="969696"/>
                      </a:solidFill>
                      <a:prstDash val="solid"/>
                      <a:round/>
                      <a:headEnd type="none" w="med" len="med"/>
                      <a:tailEnd type="none" w="med" len="med"/>
                    </a:lnB>
                    <a:solidFill>
                      <a:srgbClr val="D9D9E0"/>
                    </a:solidFill>
                  </a:tcPr>
                </a:tc>
                <a:tc>
                  <a:txBody>
                    <a:bodyPr anchor="t" rtlCol="false"/>
                    <a:lstStyle/>
                    <a:p>
                      <a:pPr algn="ctr">
                        <a:lnSpc>
                          <a:spcPts val="2659"/>
                        </a:lnSpc>
                        <a:defRPr/>
                      </a:pPr>
                      <a:endParaRPr lang="en-US" sz="1100"/>
                    </a:p>
                  </a:txBody>
                  <a:tcPr marL="190500" marR="190500" marT="190500" marB="190500" anchor="ctr">
                    <a:lnL cmpd="sng" algn="ctr" cap="flat" w="19050">
                      <a:solidFill>
                        <a:srgbClr val="969696"/>
                      </a:solidFill>
                      <a:prstDash val="solid"/>
                      <a:round/>
                      <a:headEnd type="none" w="med" len="med"/>
                      <a:tailEnd type="none" w="med" len="med"/>
                    </a:lnL>
                    <a:lnR cmpd="sng" algn="ctr" cap="flat" w="19050">
                      <a:solidFill>
                        <a:srgbClr val="969696"/>
                      </a:solidFill>
                      <a:prstDash val="solid"/>
                      <a:round/>
                      <a:headEnd type="none" w="med" len="med"/>
                      <a:tailEnd type="none" w="med" len="med"/>
                    </a:lnR>
                    <a:lnT cmpd="sng" algn="ctr" cap="flat" w="19050">
                      <a:solidFill>
                        <a:srgbClr val="969696"/>
                      </a:solidFill>
                      <a:prstDash val="solid"/>
                      <a:round/>
                      <a:headEnd type="none" w="med" len="med"/>
                      <a:tailEnd type="none" w="med" len="med"/>
                    </a:lnT>
                    <a:lnB cmpd="sng" algn="ctr" cap="flat" w="19050">
                      <a:solidFill>
                        <a:srgbClr val="969696"/>
                      </a:solidFill>
                      <a:prstDash val="solid"/>
                      <a:round/>
                      <a:headEnd type="none" w="med" len="med"/>
                      <a:tailEnd type="none" w="med" len="med"/>
                    </a:lnB>
                    <a:solidFill>
                      <a:srgbClr val="D9D9E0"/>
                    </a:solidFill>
                  </a:tcPr>
                </a:tc>
              </a:tr>
              <a:tr h="1087846">
                <a:tc>
                  <a:txBody>
                    <a:bodyPr anchor="t" rtlCol="false"/>
                    <a:lstStyle/>
                    <a:p>
                      <a:pPr algn="ctr">
                        <a:lnSpc>
                          <a:spcPts val="2659"/>
                        </a:lnSpc>
                        <a:defRPr/>
                      </a:pPr>
                      <a:endParaRPr lang="en-US" sz="1100"/>
                    </a:p>
                  </a:txBody>
                  <a:tcPr marL="190500" marR="190500" marT="190500" marB="190500" anchor="ctr">
                    <a:lnL cmpd="sng" algn="ctr" cap="flat" w="19050">
                      <a:solidFill>
                        <a:srgbClr val="969696"/>
                      </a:solidFill>
                      <a:prstDash val="solid"/>
                      <a:round/>
                      <a:headEnd type="none" w="med" len="med"/>
                      <a:tailEnd type="none" w="med" len="med"/>
                    </a:lnL>
                    <a:lnR cmpd="sng" algn="ctr" cap="flat" w="19050">
                      <a:solidFill>
                        <a:srgbClr val="969696"/>
                      </a:solidFill>
                      <a:prstDash val="solid"/>
                      <a:round/>
                      <a:headEnd type="none" w="med" len="med"/>
                      <a:tailEnd type="none" w="med" len="med"/>
                    </a:lnR>
                    <a:lnT cmpd="sng" algn="ctr" cap="flat" w="19050">
                      <a:solidFill>
                        <a:srgbClr val="969696"/>
                      </a:solidFill>
                      <a:prstDash val="solid"/>
                      <a:round/>
                      <a:headEnd type="none" w="med" len="med"/>
                      <a:tailEnd type="none" w="med" len="med"/>
                    </a:lnT>
                    <a:lnB cmpd="sng" algn="ctr" cap="flat" w="19050">
                      <a:solidFill>
                        <a:srgbClr val="969696"/>
                      </a:solidFill>
                      <a:prstDash val="solid"/>
                      <a:round/>
                      <a:headEnd type="none" w="med" len="med"/>
                      <a:tailEnd type="none" w="med" len="med"/>
                    </a:lnB>
                    <a:solidFill>
                      <a:srgbClr val="FFFFFF"/>
                    </a:solidFill>
                  </a:tcPr>
                </a:tc>
                <a:tc>
                  <a:txBody>
                    <a:bodyPr anchor="t" rtlCol="false"/>
                    <a:lstStyle/>
                    <a:p>
                      <a:pPr algn="ctr">
                        <a:lnSpc>
                          <a:spcPts val="2659"/>
                        </a:lnSpc>
                        <a:defRPr/>
                      </a:pPr>
                      <a:endParaRPr lang="en-US" sz="1100"/>
                    </a:p>
                  </a:txBody>
                  <a:tcPr marL="190500" marR="190500" marT="190500" marB="190500" anchor="ctr">
                    <a:lnL cmpd="sng" algn="ctr" cap="flat" w="19050">
                      <a:solidFill>
                        <a:srgbClr val="969696"/>
                      </a:solidFill>
                      <a:prstDash val="solid"/>
                      <a:round/>
                      <a:headEnd type="none" w="med" len="med"/>
                      <a:tailEnd type="none" w="med" len="med"/>
                    </a:lnL>
                    <a:lnR cmpd="sng" algn="ctr" cap="flat" w="19050">
                      <a:solidFill>
                        <a:srgbClr val="969696"/>
                      </a:solidFill>
                      <a:prstDash val="solid"/>
                      <a:round/>
                      <a:headEnd type="none" w="med" len="med"/>
                      <a:tailEnd type="none" w="med" len="med"/>
                    </a:lnR>
                    <a:lnT cmpd="sng" algn="ctr" cap="flat" w="19050">
                      <a:solidFill>
                        <a:srgbClr val="969696"/>
                      </a:solidFill>
                      <a:prstDash val="solid"/>
                      <a:round/>
                      <a:headEnd type="none" w="med" len="med"/>
                      <a:tailEnd type="none" w="med" len="med"/>
                    </a:lnT>
                    <a:lnB cmpd="sng" algn="ctr" cap="flat" w="19050">
                      <a:solidFill>
                        <a:srgbClr val="969696"/>
                      </a:solidFill>
                      <a:prstDash val="solid"/>
                      <a:round/>
                      <a:headEnd type="none" w="med" len="med"/>
                      <a:tailEnd type="none" w="med" len="med"/>
                    </a:lnB>
                    <a:solidFill>
                      <a:srgbClr val="FFFFFF"/>
                    </a:solidFill>
                  </a:tcPr>
                </a:tc>
                <a:tc>
                  <a:txBody>
                    <a:bodyPr anchor="t" rtlCol="false"/>
                    <a:lstStyle/>
                    <a:p>
                      <a:pPr algn="ctr">
                        <a:lnSpc>
                          <a:spcPts val="2659"/>
                        </a:lnSpc>
                        <a:defRPr/>
                      </a:pPr>
                      <a:endParaRPr lang="en-US" sz="1100"/>
                    </a:p>
                  </a:txBody>
                  <a:tcPr marL="190500" marR="190500" marT="190500" marB="190500" anchor="ctr">
                    <a:lnL cmpd="sng" algn="ctr" cap="flat" w="19050">
                      <a:solidFill>
                        <a:srgbClr val="969696"/>
                      </a:solidFill>
                      <a:prstDash val="solid"/>
                      <a:round/>
                      <a:headEnd type="none" w="med" len="med"/>
                      <a:tailEnd type="none" w="med" len="med"/>
                    </a:lnL>
                    <a:lnR cmpd="sng" algn="ctr" cap="flat" w="19050">
                      <a:solidFill>
                        <a:srgbClr val="969696"/>
                      </a:solidFill>
                      <a:prstDash val="solid"/>
                      <a:round/>
                      <a:headEnd type="none" w="med" len="med"/>
                      <a:tailEnd type="none" w="med" len="med"/>
                    </a:lnR>
                    <a:lnT cmpd="sng" algn="ctr" cap="flat" w="19050">
                      <a:solidFill>
                        <a:srgbClr val="969696"/>
                      </a:solidFill>
                      <a:prstDash val="solid"/>
                      <a:round/>
                      <a:headEnd type="none" w="med" len="med"/>
                      <a:tailEnd type="none" w="med" len="med"/>
                    </a:lnT>
                    <a:lnB cmpd="sng" algn="ctr" cap="flat" w="19050">
                      <a:solidFill>
                        <a:srgbClr val="969696"/>
                      </a:solidFill>
                      <a:prstDash val="solid"/>
                      <a:round/>
                      <a:headEnd type="none" w="med" len="med"/>
                      <a:tailEnd type="none" w="med" len="med"/>
                    </a:lnB>
                    <a:solidFill>
                      <a:srgbClr val="FFFFFF"/>
                    </a:solidFill>
                  </a:tcPr>
                </a:tc>
                <a:tc>
                  <a:txBody>
                    <a:bodyPr anchor="t" rtlCol="false"/>
                    <a:lstStyle/>
                    <a:p>
                      <a:pPr algn="ctr">
                        <a:lnSpc>
                          <a:spcPts val="2659"/>
                        </a:lnSpc>
                        <a:defRPr/>
                      </a:pPr>
                      <a:endParaRPr lang="en-US" sz="1100"/>
                    </a:p>
                  </a:txBody>
                  <a:tcPr marL="190500" marR="190500" marT="190500" marB="190500" anchor="ctr">
                    <a:lnL cmpd="sng" algn="ctr" cap="flat" w="19050">
                      <a:solidFill>
                        <a:srgbClr val="969696"/>
                      </a:solidFill>
                      <a:prstDash val="solid"/>
                      <a:round/>
                      <a:headEnd type="none" w="med" len="med"/>
                      <a:tailEnd type="none" w="med" len="med"/>
                    </a:lnL>
                    <a:lnR cmpd="sng" algn="ctr" cap="flat" w="19050">
                      <a:solidFill>
                        <a:srgbClr val="969696"/>
                      </a:solidFill>
                      <a:prstDash val="solid"/>
                      <a:round/>
                      <a:headEnd type="none" w="med" len="med"/>
                      <a:tailEnd type="none" w="med" len="med"/>
                    </a:lnR>
                    <a:lnT cmpd="sng" algn="ctr" cap="flat" w="19050">
                      <a:solidFill>
                        <a:srgbClr val="969696"/>
                      </a:solidFill>
                      <a:prstDash val="solid"/>
                      <a:round/>
                      <a:headEnd type="none" w="med" len="med"/>
                      <a:tailEnd type="none" w="med" len="med"/>
                    </a:lnT>
                    <a:lnB cmpd="sng" algn="ctr" cap="flat" w="19050">
                      <a:solidFill>
                        <a:srgbClr val="969696"/>
                      </a:solidFill>
                      <a:prstDash val="solid"/>
                      <a:round/>
                      <a:headEnd type="none" w="med" len="med"/>
                      <a:tailEnd type="none" w="med" len="med"/>
                    </a:lnB>
                    <a:solidFill>
                      <a:srgbClr val="FFFFFF"/>
                    </a:solidFill>
                  </a:tcPr>
                </a:tc>
              </a:tr>
              <a:tr h="1087846">
                <a:tc>
                  <a:txBody>
                    <a:bodyPr anchor="t" rtlCol="false"/>
                    <a:lstStyle/>
                    <a:p>
                      <a:pPr algn="ctr">
                        <a:lnSpc>
                          <a:spcPts val="2659"/>
                        </a:lnSpc>
                        <a:defRPr/>
                      </a:pPr>
                      <a:endParaRPr lang="en-US" sz="1100"/>
                    </a:p>
                  </a:txBody>
                  <a:tcPr marL="190500" marR="190500" marT="190500" marB="190500" anchor="ctr">
                    <a:lnL cmpd="sng" algn="ctr" cap="flat" w="19050">
                      <a:solidFill>
                        <a:srgbClr val="969696"/>
                      </a:solidFill>
                      <a:prstDash val="solid"/>
                      <a:round/>
                      <a:headEnd type="none" w="med" len="med"/>
                      <a:tailEnd type="none" w="med" len="med"/>
                    </a:lnL>
                    <a:lnR cmpd="sng" algn="ctr" cap="flat" w="19050">
                      <a:solidFill>
                        <a:srgbClr val="969696"/>
                      </a:solidFill>
                      <a:prstDash val="solid"/>
                      <a:round/>
                      <a:headEnd type="none" w="med" len="med"/>
                      <a:tailEnd type="none" w="med" len="med"/>
                    </a:lnR>
                    <a:lnT cmpd="sng" algn="ctr" cap="flat" w="19050">
                      <a:solidFill>
                        <a:srgbClr val="969696"/>
                      </a:solidFill>
                      <a:prstDash val="solid"/>
                      <a:round/>
                      <a:headEnd type="none" w="med" len="med"/>
                      <a:tailEnd type="none" w="med" len="med"/>
                    </a:lnT>
                    <a:lnB cmpd="sng" algn="ctr" cap="flat" w="19050">
                      <a:solidFill>
                        <a:srgbClr val="969696"/>
                      </a:solidFill>
                      <a:prstDash val="solid"/>
                      <a:round/>
                      <a:headEnd type="none" w="med" len="med"/>
                      <a:tailEnd type="none" w="med" len="med"/>
                    </a:lnB>
                    <a:solidFill>
                      <a:srgbClr val="FFFFFF"/>
                    </a:solidFill>
                  </a:tcPr>
                </a:tc>
                <a:tc>
                  <a:txBody>
                    <a:bodyPr anchor="t" rtlCol="false"/>
                    <a:lstStyle/>
                    <a:p>
                      <a:pPr algn="ctr">
                        <a:lnSpc>
                          <a:spcPts val="2659"/>
                        </a:lnSpc>
                        <a:defRPr/>
                      </a:pPr>
                      <a:endParaRPr lang="en-US" sz="1100"/>
                    </a:p>
                  </a:txBody>
                  <a:tcPr marL="190500" marR="190500" marT="190500" marB="190500" anchor="ctr">
                    <a:lnL cmpd="sng" algn="ctr" cap="flat" w="19050">
                      <a:solidFill>
                        <a:srgbClr val="969696"/>
                      </a:solidFill>
                      <a:prstDash val="solid"/>
                      <a:round/>
                      <a:headEnd type="none" w="med" len="med"/>
                      <a:tailEnd type="none" w="med" len="med"/>
                    </a:lnL>
                    <a:lnR cmpd="sng" algn="ctr" cap="flat" w="19050">
                      <a:solidFill>
                        <a:srgbClr val="969696"/>
                      </a:solidFill>
                      <a:prstDash val="solid"/>
                      <a:round/>
                      <a:headEnd type="none" w="med" len="med"/>
                      <a:tailEnd type="none" w="med" len="med"/>
                    </a:lnR>
                    <a:lnT cmpd="sng" algn="ctr" cap="flat" w="19050">
                      <a:solidFill>
                        <a:srgbClr val="969696"/>
                      </a:solidFill>
                      <a:prstDash val="solid"/>
                      <a:round/>
                      <a:headEnd type="none" w="med" len="med"/>
                      <a:tailEnd type="none" w="med" len="med"/>
                    </a:lnT>
                    <a:lnB cmpd="sng" algn="ctr" cap="flat" w="19050">
                      <a:solidFill>
                        <a:srgbClr val="969696"/>
                      </a:solidFill>
                      <a:prstDash val="solid"/>
                      <a:round/>
                      <a:headEnd type="none" w="med" len="med"/>
                      <a:tailEnd type="none" w="med" len="med"/>
                    </a:lnB>
                    <a:solidFill>
                      <a:srgbClr val="FFFFFF"/>
                    </a:solidFill>
                  </a:tcPr>
                </a:tc>
                <a:tc>
                  <a:txBody>
                    <a:bodyPr anchor="t" rtlCol="false"/>
                    <a:lstStyle/>
                    <a:p>
                      <a:pPr algn="ctr">
                        <a:lnSpc>
                          <a:spcPts val="2659"/>
                        </a:lnSpc>
                        <a:defRPr/>
                      </a:pPr>
                      <a:endParaRPr lang="en-US" sz="1100"/>
                    </a:p>
                  </a:txBody>
                  <a:tcPr marL="190500" marR="190500" marT="190500" marB="190500" anchor="ctr">
                    <a:lnL cmpd="sng" algn="ctr" cap="flat" w="19050">
                      <a:solidFill>
                        <a:srgbClr val="969696"/>
                      </a:solidFill>
                      <a:prstDash val="solid"/>
                      <a:round/>
                      <a:headEnd type="none" w="med" len="med"/>
                      <a:tailEnd type="none" w="med" len="med"/>
                    </a:lnL>
                    <a:lnR cmpd="sng" algn="ctr" cap="flat" w="19050">
                      <a:solidFill>
                        <a:srgbClr val="969696"/>
                      </a:solidFill>
                      <a:prstDash val="solid"/>
                      <a:round/>
                      <a:headEnd type="none" w="med" len="med"/>
                      <a:tailEnd type="none" w="med" len="med"/>
                    </a:lnR>
                    <a:lnT cmpd="sng" algn="ctr" cap="flat" w="19050">
                      <a:solidFill>
                        <a:srgbClr val="969696"/>
                      </a:solidFill>
                      <a:prstDash val="solid"/>
                      <a:round/>
                      <a:headEnd type="none" w="med" len="med"/>
                      <a:tailEnd type="none" w="med" len="med"/>
                    </a:lnT>
                    <a:lnB cmpd="sng" algn="ctr" cap="flat" w="19050">
                      <a:solidFill>
                        <a:srgbClr val="969696"/>
                      </a:solidFill>
                      <a:prstDash val="solid"/>
                      <a:round/>
                      <a:headEnd type="none" w="med" len="med"/>
                      <a:tailEnd type="none" w="med" len="med"/>
                    </a:lnB>
                    <a:solidFill>
                      <a:srgbClr val="FFFFFF"/>
                    </a:solidFill>
                  </a:tcPr>
                </a:tc>
                <a:tc>
                  <a:txBody>
                    <a:bodyPr anchor="t" rtlCol="false"/>
                    <a:lstStyle/>
                    <a:p>
                      <a:pPr algn="ctr">
                        <a:lnSpc>
                          <a:spcPts val="2659"/>
                        </a:lnSpc>
                        <a:defRPr/>
                      </a:pPr>
                      <a:endParaRPr lang="en-US" sz="1100"/>
                    </a:p>
                  </a:txBody>
                  <a:tcPr marL="190500" marR="190500" marT="190500" marB="190500" anchor="ctr">
                    <a:lnL cmpd="sng" algn="ctr" cap="flat" w="19050">
                      <a:solidFill>
                        <a:srgbClr val="969696"/>
                      </a:solidFill>
                      <a:prstDash val="solid"/>
                      <a:round/>
                      <a:headEnd type="none" w="med" len="med"/>
                      <a:tailEnd type="none" w="med" len="med"/>
                    </a:lnL>
                    <a:lnR cmpd="sng" algn="ctr" cap="flat" w="19050">
                      <a:solidFill>
                        <a:srgbClr val="969696"/>
                      </a:solidFill>
                      <a:prstDash val="solid"/>
                      <a:round/>
                      <a:headEnd type="none" w="med" len="med"/>
                      <a:tailEnd type="none" w="med" len="med"/>
                    </a:lnR>
                    <a:lnT cmpd="sng" algn="ctr" cap="flat" w="19050">
                      <a:solidFill>
                        <a:srgbClr val="969696"/>
                      </a:solidFill>
                      <a:prstDash val="solid"/>
                      <a:round/>
                      <a:headEnd type="none" w="med" len="med"/>
                      <a:tailEnd type="none" w="med" len="med"/>
                    </a:lnT>
                    <a:lnB cmpd="sng" algn="ctr" cap="flat" w="19050">
                      <a:solidFill>
                        <a:srgbClr val="969696"/>
                      </a:solidFill>
                      <a:prstDash val="solid"/>
                      <a:round/>
                      <a:headEnd type="none" w="med" len="med"/>
                      <a:tailEnd type="none" w="med" len="med"/>
                    </a:lnB>
                    <a:solidFill>
                      <a:srgbClr val="FFFFFF"/>
                    </a:solidFill>
                  </a:tcPr>
                </a:tc>
              </a:tr>
              <a:tr h="1087846">
                <a:tc>
                  <a:txBody>
                    <a:bodyPr anchor="t" rtlCol="false"/>
                    <a:lstStyle/>
                    <a:p>
                      <a:pPr algn="ctr">
                        <a:lnSpc>
                          <a:spcPts val="2659"/>
                        </a:lnSpc>
                        <a:defRPr/>
                      </a:pPr>
                      <a:endParaRPr lang="en-US" sz="1100"/>
                    </a:p>
                  </a:txBody>
                  <a:tcPr marL="190500" marR="190500" marT="190500" marB="190500" anchor="ctr">
                    <a:lnL cmpd="sng" algn="ctr" cap="flat" w="19050">
                      <a:solidFill>
                        <a:srgbClr val="969696"/>
                      </a:solidFill>
                      <a:prstDash val="solid"/>
                      <a:round/>
                      <a:headEnd type="none" w="med" len="med"/>
                      <a:tailEnd type="none" w="med" len="med"/>
                    </a:lnL>
                    <a:lnR cmpd="sng" algn="ctr" cap="flat" w="19050">
                      <a:solidFill>
                        <a:srgbClr val="969696"/>
                      </a:solidFill>
                      <a:prstDash val="solid"/>
                      <a:round/>
                      <a:headEnd type="none" w="med" len="med"/>
                      <a:tailEnd type="none" w="med" len="med"/>
                    </a:lnR>
                    <a:lnT cmpd="sng" algn="ctr" cap="flat" w="19050">
                      <a:solidFill>
                        <a:srgbClr val="969696"/>
                      </a:solidFill>
                      <a:prstDash val="solid"/>
                      <a:round/>
                      <a:headEnd type="none" w="med" len="med"/>
                      <a:tailEnd type="none" w="med" len="med"/>
                    </a:lnT>
                    <a:lnB cmpd="sng" algn="ctr" cap="flat" w="19050">
                      <a:solidFill>
                        <a:srgbClr val="969696"/>
                      </a:solidFill>
                      <a:prstDash val="solid"/>
                      <a:round/>
                      <a:headEnd type="none" w="med" len="med"/>
                      <a:tailEnd type="none" w="med" len="med"/>
                    </a:lnB>
                    <a:solidFill>
                      <a:srgbClr val="FFFFFF"/>
                    </a:solidFill>
                  </a:tcPr>
                </a:tc>
                <a:tc>
                  <a:txBody>
                    <a:bodyPr anchor="t" rtlCol="false"/>
                    <a:lstStyle/>
                    <a:p>
                      <a:pPr algn="ctr">
                        <a:lnSpc>
                          <a:spcPts val="2659"/>
                        </a:lnSpc>
                        <a:defRPr/>
                      </a:pPr>
                      <a:endParaRPr lang="en-US" sz="1100"/>
                    </a:p>
                  </a:txBody>
                  <a:tcPr marL="190500" marR="190500" marT="190500" marB="190500" anchor="ctr">
                    <a:lnL cmpd="sng" algn="ctr" cap="flat" w="19050">
                      <a:solidFill>
                        <a:srgbClr val="969696"/>
                      </a:solidFill>
                      <a:prstDash val="solid"/>
                      <a:round/>
                      <a:headEnd type="none" w="med" len="med"/>
                      <a:tailEnd type="none" w="med" len="med"/>
                    </a:lnL>
                    <a:lnR cmpd="sng" algn="ctr" cap="flat" w="19050">
                      <a:solidFill>
                        <a:srgbClr val="969696"/>
                      </a:solidFill>
                      <a:prstDash val="solid"/>
                      <a:round/>
                      <a:headEnd type="none" w="med" len="med"/>
                      <a:tailEnd type="none" w="med" len="med"/>
                    </a:lnR>
                    <a:lnT cmpd="sng" algn="ctr" cap="flat" w="19050">
                      <a:solidFill>
                        <a:srgbClr val="969696"/>
                      </a:solidFill>
                      <a:prstDash val="solid"/>
                      <a:round/>
                      <a:headEnd type="none" w="med" len="med"/>
                      <a:tailEnd type="none" w="med" len="med"/>
                    </a:lnT>
                    <a:lnB cmpd="sng" algn="ctr" cap="flat" w="19050">
                      <a:solidFill>
                        <a:srgbClr val="969696"/>
                      </a:solidFill>
                      <a:prstDash val="solid"/>
                      <a:round/>
                      <a:headEnd type="none" w="med" len="med"/>
                      <a:tailEnd type="none" w="med" len="med"/>
                    </a:lnB>
                    <a:solidFill>
                      <a:srgbClr val="FFFFFF"/>
                    </a:solidFill>
                  </a:tcPr>
                </a:tc>
                <a:tc>
                  <a:txBody>
                    <a:bodyPr anchor="t" rtlCol="false"/>
                    <a:lstStyle/>
                    <a:p>
                      <a:pPr algn="ctr">
                        <a:lnSpc>
                          <a:spcPts val="2659"/>
                        </a:lnSpc>
                        <a:defRPr/>
                      </a:pPr>
                      <a:endParaRPr lang="en-US" sz="1100"/>
                    </a:p>
                  </a:txBody>
                  <a:tcPr marL="190500" marR="190500" marT="190500" marB="190500" anchor="ctr">
                    <a:lnL cmpd="sng" algn="ctr" cap="flat" w="19050">
                      <a:solidFill>
                        <a:srgbClr val="969696"/>
                      </a:solidFill>
                      <a:prstDash val="solid"/>
                      <a:round/>
                      <a:headEnd type="none" w="med" len="med"/>
                      <a:tailEnd type="none" w="med" len="med"/>
                    </a:lnL>
                    <a:lnR cmpd="sng" algn="ctr" cap="flat" w="19050">
                      <a:solidFill>
                        <a:srgbClr val="969696"/>
                      </a:solidFill>
                      <a:prstDash val="solid"/>
                      <a:round/>
                      <a:headEnd type="none" w="med" len="med"/>
                      <a:tailEnd type="none" w="med" len="med"/>
                    </a:lnR>
                    <a:lnT cmpd="sng" algn="ctr" cap="flat" w="19050">
                      <a:solidFill>
                        <a:srgbClr val="969696"/>
                      </a:solidFill>
                      <a:prstDash val="solid"/>
                      <a:round/>
                      <a:headEnd type="none" w="med" len="med"/>
                      <a:tailEnd type="none" w="med" len="med"/>
                    </a:lnT>
                    <a:lnB cmpd="sng" algn="ctr" cap="flat" w="19050">
                      <a:solidFill>
                        <a:srgbClr val="969696"/>
                      </a:solidFill>
                      <a:prstDash val="solid"/>
                      <a:round/>
                      <a:headEnd type="none" w="med" len="med"/>
                      <a:tailEnd type="none" w="med" len="med"/>
                    </a:lnB>
                    <a:solidFill>
                      <a:srgbClr val="FFFFFF"/>
                    </a:solidFill>
                  </a:tcPr>
                </a:tc>
                <a:tc>
                  <a:txBody>
                    <a:bodyPr anchor="t" rtlCol="false"/>
                    <a:lstStyle/>
                    <a:p>
                      <a:pPr algn="ctr">
                        <a:lnSpc>
                          <a:spcPts val="2659"/>
                        </a:lnSpc>
                        <a:defRPr/>
                      </a:pPr>
                      <a:endParaRPr lang="en-US" sz="1100"/>
                    </a:p>
                  </a:txBody>
                  <a:tcPr marL="190500" marR="190500" marT="190500" marB="190500" anchor="ctr">
                    <a:lnL cmpd="sng" algn="ctr" cap="flat" w="19050">
                      <a:solidFill>
                        <a:srgbClr val="969696"/>
                      </a:solidFill>
                      <a:prstDash val="solid"/>
                      <a:round/>
                      <a:headEnd type="none" w="med" len="med"/>
                      <a:tailEnd type="none" w="med" len="med"/>
                    </a:lnL>
                    <a:lnR cmpd="sng" algn="ctr" cap="flat" w="19050">
                      <a:solidFill>
                        <a:srgbClr val="969696"/>
                      </a:solidFill>
                      <a:prstDash val="solid"/>
                      <a:round/>
                      <a:headEnd type="none" w="med" len="med"/>
                      <a:tailEnd type="none" w="med" len="med"/>
                    </a:lnR>
                    <a:lnT cmpd="sng" algn="ctr" cap="flat" w="19050">
                      <a:solidFill>
                        <a:srgbClr val="969696"/>
                      </a:solidFill>
                      <a:prstDash val="solid"/>
                      <a:round/>
                      <a:headEnd type="none" w="med" len="med"/>
                      <a:tailEnd type="none" w="med" len="med"/>
                    </a:lnT>
                    <a:lnB cmpd="sng" algn="ctr" cap="flat" w="19050">
                      <a:solidFill>
                        <a:srgbClr val="969696"/>
                      </a:solidFill>
                      <a:prstDash val="solid"/>
                      <a:round/>
                      <a:headEnd type="none" w="med" len="med"/>
                      <a:tailEnd type="none" w="med" len="med"/>
                    </a:lnB>
                    <a:solidFill>
                      <a:srgbClr val="FFFFFF"/>
                    </a:solidFill>
                  </a:tcPr>
                </a:tc>
              </a:tr>
              <a:tr h="1087846">
                <a:tc>
                  <a:txBody>
                    <a:bodyPr anchor="t" rtlCol="false"/>
                    <a:lstStyle/>
                    <a:p>
                      <a:pPr algn="ctr">
                        <a:lnSpc>
                          <a:spcPts val="2659"/>
                        </a:lnSpc>
                        <a:defRPr/>
                      </a:pPr>
                      <a:endParaRPr lang="en-US" sz="1100"/>
                    </a:p>
                  </a:txBody>
                  <a:tcPr marL="190500" marR="190500" marT="190500" marB="190500" anchor="ctr">
                    <a:lnL cmpd="sng" algn="ctr" cap="flat" w="19050">
                      <a:solidFill>
                        <a:srgbClr val="969696"/>
                      </a:solidFill>
                      <a:prstDash val="solid"/>
                      <a:round/>
                      <a:headEnd type="none" w="med" len="med"/>
                      <a:tailEnd type="none" w="med" len="med"/>
                    </a:lnL>
                    <a:lnR cmpd="sng" algn="ctr" cap="flat" w="19050">
                      <a:solidFill>
                        <a:srgbClr val="969696"/>
                      </a:solidFill>
                      <a:prstDash val="solid"/>
                      <a:round/>
                      <a:headEnd type="none" w="med" len="med"/>
                      <a:tailEnd type="none" w="med" len="med"/>
                    </a:lnR>
                    <a:lnT cmpd="sng" algn="ctr" cap="flat" w="19050">
                      <a:solidFill>
                        <a:srgbClr val="969696"/>
                      </a:solidFill>
                      <a:prstDash val="solid"/>
                      <a:round/>
                      <a:headEnd type="none" w="med" len="med"/>
                      <a:tailEnd type="none" w="med" len="med"/>
                    </a:lnT>
                    <a:lnB cmpd="sng" algn="ctr" cap="flat" w="19050">
                      <a:solidFill>
                        <a:srgbClr val="969696"/>
                      </a:solidFill>
                      <a:prstDash val="solid"/>
                      <a:round/>
                      <a:headEnd type="none" w="med" len="med"/>
                      <a:tailEnd type="none" w="med" len="med"/>
                    </a:lnB>
                    <a:solidFill>
                      <a:srgbClr val="FFFFFF"/>
                    </a:solidFill>
                  </a:tcPr>
                </a:tc>
                <a:tc>
                  <a:txBody>
                    <a:bodyPr anchor="t" rtlCol="false"/>
                    <a:lstStyle/>
                    <a:p>
                      <a:pPr algn="ctr">
                        <a:lnSpc>
                          <a:spcPts val="2659"/>
                        </a:lnSpc>
                        <a:defRPr/>
                      </a:pPr>
                      <a:endParaRPr lang="en-US" sz="1100"/>
                    </a:p>
                  </a:txBody>
                  <a:tcPr marL="190500" marR="190500" marT="190500" marB="190500" anchor="ctr">
                    <a:lnL cmpd="sng" algn="ctr" cap="flat" w="19050">
                      <a:solidFill>
                        <a:srgbClr val="969696"/>
                      </a:solidFill>
                      <a:prstDash val="solid"/>
                      <a:round/>
                      <a:headEnd type="none" w="med" len="med"/>
                      <a:tailEnd type="none" w="med" len="med"/>
                    </a:lnL>
                    <a:lnR cmpd="sng" algn="ctr" cap="flat" w="19050">
                      <a:solidFill>
                        <a:srgbClr val="969696"/>
                      </a:solidFill>
                      <a:prstDash val="solid"/>
                      <a:round/>
                      <a:headEnd type="none" w="med" len="med"/>
                      <a:tailEnd type="none" w="med" len="med"/>
                    </a:lnR>
                    <a:lnT cmpd="sng" algn="ctr" cap="flat" w="19050">
                      <a:solidFill>
                        <a:srgbClr val="969696"/>
                      </a:solidFill>
                      <a:prstDash val="solid"/>
                      <a:round/>
                      <a:headEnd type="none" w="med" len="med"/>
                      <a:tailEnd type="none" w="med" len="med"/>
                    </a:lnT>
                    <a:lnB cmpd="sng" algn="ctr" cap="flat" w="19050">
                      <a:solidFill>
                        <a:srgbClr val="969696"/>
                      </a:solidFill>
                      <a:prstDash val="solid"/>
                      <a:round/>
                      <a:headEnd type="none" w="med" len="med"/>
                      <a:tailEnd type="none" w="med" len="med"/>
                    </a:lnB>
                    <a:solidFill>
                      <a:srgbClr val="FFFFFF"/>
                    </a:solidFill>
                  </a:tcPr>
                </a:tc>
                <a:tc>
                  <a:txBody>
                    <a:bodyPr anchor="t" rtlCol="false"/>
                    <a:lstStyle/>
                    <a:p>
                      <a:pPr algn="ctr">
                        <a:lnSpc>
                          <a:spcPts val="2659"/>
                        </a:lnSpc>
                        <a:defRPr/>
                      </a:pPr>
                      <a:endParaRPr lang="en-US" sz="1100"/>
                    </a:p>
                  </a:txBody>
                  <a:tcPr marL="190500" marR="190500" marT="190500" marB="190500" anchor="ctr">
                    <a:lnL cmpd="sng" algn="ctr" cap="flat" w="19050">
                      <a:solidFill>
                        <a:srgbClr val="969696"/>
                      </a:solidFill>
                      <a:prstDash val="solid"/>
                      <a:round/>
                      <a:headEnd type="none" w="med" len="med"/>
                      <a:tailEnd type="none" w="med" len="med"/>
                    </a:lnL>
                    <a:lnR cmpd="sng" algn="ctr" cap="flat" w="19050">
                      <a:solidFill>
                        <a:srgbClr val="969696"/>
                      </a:solidFill>
                      <a:prstDash val="solid"/>
                      <a:round/>
                      <a:headEnd type="none" w="med" len="med"/>
                      <a:tailEnd type="none" w="med" len="med"/>
                    </a:lnR>
                    <a:lnT cmpd="sng" algn="ctr" cap="flat" w="19050">
                      <a:solidFill>
                        <a:srgbClr val="969696"/>
                      </a:solidFill>
                      <a:prstDash val="solid"/>
                      <a:round/>
                      <a:headEnd type="none" w="med" len="med"/>
                      <a:tailEnd type="none" w="med" len="med"/>
                    </a:lnT>
                    <a:lnB cmpd="sng" algn="ctr" cap="flat" w="19050">
                      <a:solidFill>
                        <a:srgbClr val="969696"/>
                      </a:solidFill>
                      <a:prstDash val="solid"/>
                      <a:round/>
                      <a:headEnd type="none" w="med" len="med"/>
                      <a:tailEnd type="none" w="med" len="med"/>
                    </a:lnB>
                    <a:solidFill>
                      <a:srgbClr val="FFFFFF"/>
                    </a:solidFill>
                  </a:tcPr>
                </a:tc>
                <a:tc>
                  <a:txBody>
                    <a:bodyPr anchor="t" rtlCol="false"/>
                    <a:lstStyle/>
                    <a:p>
                      <a:pPr algn="ctr">
                        <a:lnSpc>
                          <a:spcPts val="2659"/>
                        </a:lnSpc>
                        <a:defRPr/>
                      </a:pPr>
                      <a:endParaRPr lang="en-US" sz="1100"/>
                    </a:p>
                  </a:txBody>
                  <a:tcPr marL="190500" marR="190500" marT="190500" marB="190500" anchor="ctr">
                    <a:lnL cmpd="sng" algn="ctr" cap="flat" w="19050">
                      <a:solidFill>
                        <a:srgbClr val="969696"/>
                      </a:solidFill>
                      <a:prstDash val="solid"/>
                      <a:round/>
                      <a:headEnd type="none" w="med" len="med"/>
                      <a:tailEnd type="none" w="med" len="med"/>
                    </a:lnL>
                    <a:lnR cmpd="sng" algn="ctr" cap="flat" w="19050">
                      <a:solidFill>
                        <a:srgbClr val="969696"/>
                      </a:solidFill>
                      <a:prstDash val="solid"/>
                      <a:round/>
                      <a:headEnd type="none" w="med" len="med"/>
                      <a:tailEnd type="none" w="med" len="med"/>
                    </a:lnR>
                    <a:lnT cmpd="sng" algn="ctr" cap="flat" w="19050">
                      <a:solidFill>
                        <a:srgbClr val="969696"/>
                      </a:solidFill>
                      <a:prstDash val="solid"/>
                      <a:round/>
                      <a:headEnd type="none" w="med" len="med"/>
                      <a:tailEnd type="none" w="med" len="med"/>
                    </a:lnT>
                    <a:lnB cmpd="sng" algn="ctr" cap="flat" w="19050">
                      <a:solidFill>
                        <a:srgbClr val="969696"/>
                      </a:solidFill>
                      <a:prstDash val="solid"/>
                      <a:round/>
                      <a:headEnd type="none" w="med" len="med"/>
                      <a:tailEnd type="none" w="med" len="med"/>
                    </a:lnB>
                    <a:solidFill>
                      <a:srgbClr val="FFFFFF"/>
                    </a:solidFill>
                  </a:tcPr>
                </a:tc>
              </a:tr>
              <a:tr h="1087846">
                <a:tc>
                  <a:txBody>
                    <a:bodyPr anchor="t" rtlCol="false"/>
                    <a:lstStyle/>
                    <a:p>
                      <a:pPr algn="ctr">
                        <a:lnSpc>
                          <a:spcPts val="2659"/>
                        </a:lnSpc>
                        <a:defRPr/>
                      </a:pPr>
                      <a:endParaRPr lang="en-US" sz="1100"/>
                    </a:p>
                  </a:txBody>
                  <a:tcPr marL="190500" marR="190500" marT="190500" marB="190500" anchor="ctr">
                    <a:lnL cmpd="sng" algn="ctr" cap="flat" w="19050">
                      <a:solidFill>
                        <a:srgbClr val="FFFFFF"/>
                      </a:solidFill>
                      <a:prstDash val="solid"/>
                      <a:round/>
                      <a:headEnd type="none" w="med" len="med"/>
                      <a:tailEnd type="none" w="med" len="med"/>
                    </a:lnL>
                    <a:lnR cmpd="sng" algn="ctr" cap="flat" w="19050">
                      <a:solidFill>
                        <a:srgbClr val="FFFFFF"/>
                      </a:solidFill>
                      <a:prstDash val="solid"/>
                      <a:round/>
                      <a:headEnd type="none" w="med" len="med"/>
                      <a:tailEnd type="none" w="med" len="med"/>
                    </a:lnR>
                    <a:lnT cmpd="sng" algn="ctr" cap="flat" w="19050">
                      <a:solidFill>
                        <a:srgbClr val="969696"/>
                      </a:solidFill>
                      <a:prstDash val="solid"/>
                      <a:round/>
                      <a:headEnd type="none" w="med" len="med"/>
                      <a:tailEnd type="none" w="med" len="med"/>
                    </a:lnT>
                    <a:lnB cmpd="sng" algn="ctr" cap="flat" w="19050">
                      <a:solidFill>
                        <a:srgbClr val="FFFFFF"/>
                      </a:solidFill>
                      <a:prstDash val="solid"/>
                      <a:round/>
                      <a:headEnd type="none" w="med" len="med"/>
                      <a:tailEnd type="none" w="med" len="med"/>
                    </a:lnB>
                    <a:solidFill>
                      <a:srgbClr val="FFFFFF"/>
                    </a:solidFill>
                  </a:tcPr>
                </a:tc>
                <a:tc>
                  <a:txBody>
                    <a:bodyPr anchor="t" rtlCol="false"/>
                    <a:lstStyle/>
                    <a:p>
                      <a:pPr algn="ctr">
                        <a:lnSpc>
                          <a:spcPts val="2659"/>
                        </a:lnSpc>
                        <a:defRPr/>
                      </a:pPr>
                      <a:endParaRPr lang="en-US" sz="1100"/>
                    </a:p>
                  </a:txBody>
                  <a:tcPr marL="190500" marR="190500" marT="190500" marB="190500" anchor="ctr">
                    <a:lnL cmpd="sng" algn="ctr" cap="flat" w="19050">
                      <a:solidFill>
                        <a:srgbClr val="FFFFFF"/>
                      </a:solidFill>
                      <a:prstDash val="solid"/>
                      <a:round/>
                      <a:headEnd type="none" w="med" len="med"/>
                      <a:tailEnd type="none" w="med" len="med"/>
                    </a:lnL>
                    <a:lnR cmpd="sng" algn="ctr" cap="flat" w="19050">
                      <a:solidFill>
                        <a:srgbClr val="969696"/>
                      </a:solidFill>
                      <a:prstDash val="solid"/>
                      <a:round/>
                      <a:headEnd type="none" w="med" len="med"/>
                      <a:tailEnd type="none" w="med" len="med"/>
                    </a:lnR>
                    <a:lnT cmpd="sng" algn="ctr" cap="flat" w="19050">
                      <a:solidFill>
                        <a:srgbClr val="969696"/>
                      </a:solidFill>
                      <a:prstDash val="solid"/>
                      <a:round/>
                      <a:headEnd type="none" w="med" len="med"/>
                      <a:tailEnd type="none" w="med" len="med"/>
                    </a:lnT>
                    <a:lnB cmpd="sng" algn="ctr" cap="flat" w="19050">
                      <a:solidFill>
                        <a:srgbClr val="FFFFFF"/>
                      </a:solidFill>
                      <a:prstDash val="solid"/>
                      <a:round/>
                      <a:headEnd type="none" w="med" len="med"/>
                      <a:tailEnd type="none" w="med" len="med"/>
                    </a:lnB>
                    <a:solidFill>
                      <a:srgbClr val="FFFFFF"/>
                    </a:solidFill>
                  </a:tcPr>
                </a:tc>
                <a:tc>
                  <a:txBody>
                    <a:bodyPr anchor="t" rtlCol="false"/>
                    <a:lstStyle/>
                    <a:p>
                      <a:pPr algn="ctr">
                        <a:lnSpc>
                          <a:spcPts val="2659"/>
                        </a:lnSpc>
                        <a:defRPr/>
                      </a:pPr>
                      <a:endParaRPr lang="en-US" sz="1100"/>
                    </a:p>
                  </a:txBody>
                  <a:tcPr marL="190500" marR="190500" marT="190500" marB="190500" anchor="ctr">
                    <a:lnL cmpd="sng" algn="ctr" cap="flat" w="19050">
                      <a:solidFill>
                        <a:srgbClr val="969696"/>
                      </a:solidFill>
                      <a:prstDash val="solid"/>
                      <a:round/>
                      <a:headEnd type="none" w="med" len="med"/>
                      <a:tailEnd type="none" w="med" len="med"/>
                    </a:lnL>
                    <a:lnR cmpd="sng" algn="ctr" cap="flat" w="19050">
                      <a:solidFill>
                        <a:srgbClr val="969696"/>
                      </a:solidFill>
                      <a:prstDash val="solid"/>
                      <a:round/>
                      <a:headEnd type="none" w="med" len="med"/>
                      <a:tailEnd type="none" w="med" len="med"/>
                    </a:lnR>
                    <a:lnT cmpd="sng" algn="ctr" cap="flat" w="19050">
                      <a:solidFill>
                        <a:srgbClr val="969696"/>
                      </a:solidFill>
                      <a:prstDash val="solid"/>
                      <a:round/>
                      <a:headEnd type="none" w="med" len="med"/>
                      <a:tailEnd type="none" w="med" len="med"/>
                    </a:lnT>
                    <a:lnB cmpd="sng" algn="ctr" cap="flat" w="19050">
                      <a:solidFill>
                        <a:srgbClr val="969696"/>
                      </a:solidFill>
                      <a:prstDash val="solid"/>
                      <a:round/>
                      <a:headEnd type="none" w="med" len="med"/>
                      <a:tailEnd type="none" w="med" len="med"/>
                    </a:lnB>
                    <a:solidFill>
                      <a:srgbClr val="FFFFFF"/>
                    </a:solidFill>
                  </a:tcPr>
                </a:tc>
                <a:tc>
                  <a:txBody>
                    <a:bodyPr anchor="t" rtlCol="false"/>
                    <a:lstStyle/>
                    <a:p>
                      <a:pPr algn="ctr">
                        <a:lnSpc>
                          <a:spcPts val="2659"/>
                        </a:lnSpc>
                        <a:defRPr/>
                      </a:pPr>
                      <a:endParaRPr lang="en-US" sz="1100"/>
                    </a:p>
                  </a:txBody>
                  <a:tcPr marL="190500" marR="190500" marT="190500" marB="190500" anchor="ctr">
                    <a:lnL cmpd="sng" algn="ctr" cap="flat" w="19050">
                      <a:solidFill>
                        <a:srgbClr val="969696"/>
                      </a:solidFill>
                      <a:prstDash val="solid"/>
                      <a:round/>
                      <a:headEnd type="none" w="med" len="med"/>
                      <a:tailEnd type="none" w="med" len="med"/>
                    </a:lnL>
                    <a:lnR cmpd="sng" algn="ctr" cap="flat" w="19050">
                      <a:solidFill>
                        <a:srgbClr val="969696"/>
                      </a:solidFill>
                      <a:prstDash val="solid"/>
                      <a:round/>
                      <a:headEnd type="none" w="med" len="med"/>
                      <a:tailEnd type="none" w="med" len="med"/>
                    </a:lnR>
                    <a:lnT cmpd="sng" algn="ctr" cap="flat" w="19050">
                      <a:solidFill>
                        <a:srgbClr val="969696"/>
                      </a:solidFill>
                      <a:prstDash val="solid"/>
                      <a:round/>
                      <a:headEnd type="none" w="med" len="med"/>
                      <a:tailEnd type="none" w="med" len="med"/>
                    </a:lnT>
                    <a:lnB cmpd="sng" algn="ctr" cap="flat" w="19050">
                      <a:solidFill>
                        <a:srgbClr val="969696"/>
                      </a:solidFill>
                      <a:prstDash val="solid"/>
                      <a:round/>
                      <a:headEnd type="none" w="med" len="med"/>
                      <a:tailEnd type="none" w="med" len="med"/>
                    </a:lnB>
                    <a:solidFill>
                      <a:srgbClr val="FFFFFF"/>
                    </a:solidFill>
                  </a:tcPr>
                </a:tc>
              </a:tr>
            </a:tbl>
          </a:graphicData>
        </a:graphic>
      </p:graphicFrame>
      <p:sp>
        <p:nvSpPr>
          <p:cNvPr name="Freeform 32" id="32"/>
          <p:cNvSpPr/>
          <p:nvPr/>
        </p:nvSpPr>
        <p:spPr>
          <a:xfrm flipH="false" flipV="false" rot="0">
            <a:off x="13641832" y="3025120"/>
            <a:ext cx="1029545" cy="204622"/>
          </a:xfrm>
          <a:custGeom>
            <a:avLst/>
            <a:gdLst/>
            <a:ahLst/>
            <a:cxnLst/>
            <a:rect r="r" b="b" t="t" l="l"/>
            <a:pathLst>
              <a:path h="204622" w="1029545">
                <a:moveTo>
                  <a:pt x="0" y="0"/>
                </a:moveTo>
                <a:lnTo>
                  <a:pt x="1029545" y="0"/>
                </a:lnTo>
                <a:lnTo>
                  <a:pt x="1029545" y="204623"/>
                </a:lnTo>
                <a:lnTo>
                  <a:pt x="0" y="204623"/>
                </a:lnTo>
                <a:lnTo>
                  <a:pt x="0" y="0"/>
                </a:lnTo>
                <a:close/>
              </a:path>
            </a:pathLst>
          </a:custGeom>
          <a:blipFill>
            <a:blip r:embed="rId2"/>
            <a:stretch>
              <a:fillRect l="0" t="0" r="0" b="0"/>
            </a:stretch>
          </a:blipFill>
        </p:spPr>
      </p:sp>
      <p:sp>
        <p:nvSpPr>
          <p:cNvPr name="Freeform 33" id="33"/>
          <p:cNvSpPr/>
          <p:nvPr/>
        </p:nvSpPr>
        <p:spPr>
          <a:xfrm flipH="false" flipV="false" rot="0">
            <a:off x="15391089" y="2959506"/>
            <a:ext cx="1327641" cy="335851"/>
          </a:xfrm>
          <a:custGeom>
            <a:avLst/>
            <a:gdLst/>
            <a:ahLst/>
            <a:cxnLst/>
            <a:rect r="r" b="b" t="t" l="l"/>
            <a:pathLst>
              <a:path h="335851" w="1327641">
                <a:moveTo>
                  <a:pt x="0" y="0"/>
                </a:moveTo>
                <a:lnTo>
                  <a:pt x="1327641" y="0"/>
                </a:lnTo>
                <a:lnTo>
                  <a:pt x="1327641" y="335851"/>
                </a:lnTo>
                <a:lnTo>
                  <a:pt x="0" y="335851"/>
                </a:lnTo>
                <a:lnTo>
                  <a:pt x="0" y="0"/>
                </a:lnTo>
                <a:close/>
              </a:path>
            </a:pathLst>
          </a:custGeom>
          <a:blipFill>
            <a:blip r:embed="rId6"/>
            <a:stretch>
              <a:fillRect l="0" t="-49498" r="0" b="-48154"/>
            </a:stretch>
          </a:blipFill>
        </p:spPr>
      </p:sp>
      <p:sp>
        <p:nvSpPr>
          <p:cNvPr name="Freeform 34" id="34"/>
          <p:cNvSpPr/>
          <p:nvPr/>
        </p:nvSpPr>
        <p:spPr>
          <a:xfrm flipH="false" flipV="false" rot="0">
            <a:off x="11375251" y="3025120"/>
            <a:ext cx="1460438" cy="220891"/>
          </a:xfrm>
          <a:custGeom>
            <a:avLst/>
            <a:gdLst/>
            <a:ahLst/>
            <a:cxnLst/>
            <a:rect r="r" b="b" t="t" l="l"/>
            <a:pathLst>
              <a:path h="220891" w="1460438">
                <a:moveTo>
                  <a:pt x="0" y="0"/>
                </a:moveTo>
                <a:lnTo>
                  <a:pt x="1460438" y="0"/>
                </a:lnTo>
                <a:lnTo>
                  <a:pt x="1460438" y="220892"/>
                </a:lnTo>
                <a:lnTo>
                  <a:pt x="0" y="220892"/>
                </a:lnTo>
                <a:lnTo>
                  <a:pt x="0" y="0"/>
                </a:lnTo>
                <a:close/>
              </a:path>
            </a:pathLst>
          </a:custGeom>
          <a:blipFill>
            <a:blip r:embed="rId7"/>
            <a:stretch>
              <a:fillRect l="0" t="0" r="0" b="0"/>
            </a:stretch>
          </a:blipFill>
        </p:spPr>
      </p:sp>
      <p:sp>
        <p:nvSpPr>
          <p:cNvPr name="Freeform 35" id="35"/>
          <p:cNvSpPr/>
          <p:nvPr/>
        </p:nvSpPr>
        <p:spPr>
          <a:xfrm flipH="false" flipV="false" rot="0">
            <a:off x="11844901" y="4021591"/>
            <a:ext cx="521138" cy="521138"/>
          </a:xfrm>
          <a:custGeom>
            <a:avLst/>
            <a:gdLst/>
            <a:ahLst/>
            <a:cxnLst/>
            <a:rect r="r" b="b" t="t" l="l"/>
            <a:pathLst>
              <a:path h="521138" w="521138">
                <a:moveTo>
                  <a:pt x="0" y="0"/>
                </a:moveTo>
                <a:lnTo>
                  <a:pt x="521138" y="0"/>
                </a:lnTo>
                <a:lnTo>
                  <a:pt x="521138" y="521138"/>
                </a:lnTo>
                <a:lnTo>
                  <a:pt x="0" y="521138"/>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36" id="36"/>
          <p:cNvSpPr/>
          <p:nvPr/>
        </p:nvSpPr>
        <p:spPr>
          <a:xfrm flipH="false" flipV="false" rot="0">
            <a:off x="11844901" y="5112154"/>
            <a:ext cx="521138" cy="521138"/>
          </a:xfrm>
          <a:custGeom>
            <a:avLst/>
            <a:gdLst/>
            <a:ahLst/>
            <a:cxnLst/>
            <a:rect r="r" b="b" t="t" l="l"/>
            <a:pathLst>
              <a:path h="521138" w="521138">
                <a:moveTo>
                  <a:pt x="0" y="0"/>
                </a:moveTo>
                <a:lnTo>
                  <a:pt x="521138" y="0"/>
                </a:lnTo>
                <a:lnTo>
                  <a:pt x="521138" y="521138"/>
                </a:lnTo>
                <a:lnTo>
                  <a:pt x="0" y="521138"/>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37" id="37"/>
          <p:cNvSpPr/>
          <p:nvPr/>
        </p:nvSpPr>
        <p:spPr>
          <a:xfrm flipH="false" flipV="false" rot="0">
            <a:off x="11844901" y="6211084"/>
            <a:ext cx="521138" cy="521138"/>
          </a:xfrm>
          <a:custGeom>
            <a:avLst/>
            <a:gdLst/>
            <a:ahLst/>
            <a:cxnLst/>
            <a:rect r="r" b="b" t="t" l="l"/>
            <a:pathLst>
              <a:path h="521138" w="521138">
                <a:moveTo>
                  <a:pt x="0" y="0"/>
                </a:moveTo>
                <a:lnTo>
                  <a:pt x="521138" y="0"/>
                </a:lnTo>
                <a:lnTo>
                  <a:pt x="521138" y="521138"/>
                </a:lnTo>
                <a:lnTo>
                  <a:pt x="0" y="521138"/>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38" id="38"/>
          <p:cNvSpPr/>
          <p:nvPr/>
        </p:nvSpPr>
        <p:spPr>
          <a:xfrm flipH="false" flipV="false" rot="0">
            <a:off x="11844901" y="7267379"/>
            <a:ext cx="521138" cy="521138"/>
          </a:xfrm>
          <a:custGeom>
            <a:avLst/>
            <a:gdLst/>
            <a:ahLst/>
            <a:cxnLst/>
            <a:rect r="r" b="b" t="t" l="l"/>
            <a:pathLst>
              <a:path h="521138" w="521138">
                <a:moveTo>
                  <a:pt x="0" y="0"/>
                </a:moveTo>
                <a:lnTo>
                  <a:pt x="521138" y="0"/>
                </a:lnTo>
                <a:lnTo>
                  <a:pt x="521138" y="521138"/>
                </a:lnTo>
                <a:lnTo>
                  <a:pt x="0" y="521138"/>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39" id="39"/>
          <p:cNvSpPr/>
          <p:nvPr/>
        </p:nvSpPr>
        <p:spPr>
          <a:xfrm flipH="false" flipV="false" rot="0">
            <a:off x="15857564" y="6179009"/>
            <a:ext cx="521138" cy="521138"/>
          </a:xfrm>
          <a:custGeom>
            <a:avLst/>
            <a:gdLst/>
            <a:ahLst/>
            <a:cxnLst/>
            <a:rect r="r" b="b" t="t" l="l"/>
            <a:pathLst>
              <a:path h="521138" w="521138">
                <a:moveTo>
                  <a:pt x="0" y="0"/>
                </a:moveTo>
                <a:lnTo>
                  <a:pt x="521138" y="0"/>
                </a:lnTo>
                <a:lnTo>
                  <a:pt x="521138" y="521138"/>
                </a:lnTo>
                <a:lnTo>
                  <a:pt x="0" y="521138"/>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40" id="40"/>
          <p:cNvSpPr txBox="true"/>
          <p:nvPr/>
        </p:nvSpPr>
        <p:spPr>
          <a:xfrm rot="0">
            <a:off x="9473793" y="7288795"/>
            <a:ext cx="1418671" cy="560682"/>
          </a:xfrm>
          <a:prstGeom prst="rect">
            <a:avLst/>
          </a:prstGeom>
        </p:spPr>
        <p:txBody>
          <a:bodyPr anchor="t" rtlCol="false" tIns="0" lIns="0" bIns="0" rIns="0">
            <a:spAutoFit/>
          </a:bodyPr>
          <a:lstStyle/>
          <a:p>
            <a:pPr algn="ctr">
              <a:lnSpc>
                <a:spcPts val="1449"/>
              </a:lnSpc>
            </a:pPr>
            <a:r>
              <a:rPr lang="en-US" sz="1449">
                <a:solidFill>
                  <a:srgbClr val="1F1D49"/>
                </a:solidFill>
                <a:latin typeface="SF Pro Display"/>
                <a:ea typeface="SF Pro Display"/>
                <a:cs typeface="SF Pro Display"/>
                <a:sym typeface="SF Pro Display"/>
              </a:rPr>
              <a:t>Talent Pool for Qualified Candidates</a:t>
            </a:r>
          </a:p>
        </p:txBody>
      </p:sp>
      <p:sp>
        <p:nvSpPr>
          <p:cNvPr name="TextBox 41" id="41"/>
          <p:cNvSpPr txBox="true"/>
          <p:nvPr/>
        </p:nvSpPr>
        <p:spPr>
          <a:xfrm rot="0">
            <a:off x="9473793" y="4040641"/>
            <a:ext cx="1418671" cy="560682"/>
          </a:xfrm>
          <a:prstGeom prst="rect">
            <a:avLst/>
          </a:prstGeom>
        </p:spPr>
        <p:txBody>
          <a:bodyPr anchor="t" rtlCol="false" tIns="0" lIns="0" bIns="0" rIns="0">
            <a:spAutoFit/>
          </a:bodyPr>
          <a:lstStyle/>
          <a:p>
            <a:pPr algn="ctr">
              <a:lnSpc>
                <a:spcPts val="1449"/>
              </a:lnSpc>
            </a:pPr>
            <a:r>
              <a:rPr lang="en-US" sz="1449">
                <a:solidFill>
                  <a:srgbClr val="1F1D49"/>
                </a:solidFill>
                <a:latin typeface="SF Pro Display"/>
                <a:ea typeface="SF Pro Display"/>
                <a:cs typeface="SF Pro Display"/>
                <a:sym typeface="SF Pro Display"/>
              </a:rPr>
              <a:t>Niche Software Focus vs. Broad Suite</a:t>
            </a:r>
          </a:p>
        </p:txBody>
      </p:sp>
      <p:sp>
        <p:nvSpPr>
          <p:cNvPr name="TextBox 42" id="42"/>
          <p:cNvSpPr txBox="true"/>
          <p:nvPr/>
        </p:nvSpPr>
        <p:spPr>
          <a:xfrm rot="0">
            <a:off x="9473793" y="6171541"/>
            <a:ext cx="1418671" cy="560814"/>
          </a:xfrm>
          <a:prstGeom prst="rect">
            <a:avLst/>
          </a:prstGeom>
        </p:spPr>
        <p:txBody>
          <a:bodyPr anchor="t" rtlCol="false" tIns="0" lIns="0" bIns="0" rIns="0">
            <a:spAutoFit/>
          </a:bodyPr>
          <a:lstStyle/>
          <a:p>
            <a:pPr algn="ctr">
              <a:lnSpc>
                <a:spcPts val="1449"/>
              </a:lnSpc>
            </a:pPr>
            <a:r>
              <a:rPr lang="en-US" sz="1449">
                <a:solidFill>
                  <a:srgbClr val="1F1D49"/>
                </a:solidFill>
                <a:latin typeface="SF Pro Display"/>
                <a:ea typeface="SF Pro Display"/>
                <a:cs typeface="SF Pro Display"/>
                <a:sym typeface="SF Pro Display"/>
              </a:rPr>
              <a:t>Personal Proficiency</a:t>
            </a:r>
          </a:p>
          <a:p>
            <a:pPr algn="ctr">
              <a:lnSpc>
                <a:spcPts val="1449"/>
              </a:lnSpc>
            </a:pPr>
            <a:r>
              <a:rPr lang="en-US" sz="1449">
                <a:solidFill>
                  <a:srgbClr val="1F1D49"/>
                </a:solidFill>
                <a:latin typeface="SF Pro Display"/>
                <a:ea typeface="SF Pro Display"/>
                <a:cs typeface="SF Pro Display"/>
                <a:sym typeface="SF Pro Display"/>
              </a:rPr>
              <a:t> Plans</a:t>
            </a:r>
          </a:p>
        </p:txBody>
      </p:sp>
      <p:sp>
        <p:nvSpPr>
          <p:cNvPr name="TextBox 43" id="43"/>
          <p:cNvSpPr txBox="true"/>
          <p:nvPr/>
        </p:nvSpPr>
        <p:spPr>
          <a:xfrm rot="0">
            <a:off x="9473793" y="5131204"/>
            <a:ext cx="1418671" cy="560814"/>
          </a:xfrm>
          <a:prstGeom prst="rect">
            <a:avLst/>
          </a:prstGeom>
        </p:spPr>
        <p:txBody>
          <a:bodyPr anchor="t" rtlCol="false" tIns="0" lIns="0" bIns="0" rIns="0">
            <a:spAutoFit/>
          </a:bodyPr>
          <a:lstStyle/>
          <a:p>
            <a:pPr algn="ctr">
              <a:lnSpc>
                <a:spcPts val="1449"/>
              </a:lnSpc>
            </a:pPr>
            <a:r>
              <a:rPr lang="en-US" sz="1449">
                <a:solidFill>
                  <a:srgbClr val="1F1D49"/>
                </a:solidFill>
                <a:latin typeface="SF Pro Display"/>
                <a:ea typeface="SF Pro Display"/>
                <a:cs typeface="SF Pro Display"/>
                <a:sym typeface="SF Pro Display"/>
              </a:rPr>
              <a:t>AI Analytics and Behavioural Tracking</a:t>
            </a:r>
          </a:p>
        </p:txBody>
      </p:sp>
      <p:sp>
        <p:nvSpPr>
          <p:cNvPr name="Freeform 44" id="44"/>
          <p:cNvSpPr/>
          <p:nvPr/>
        </p:nvSpPr>
        <p:spPr>
          <a:xfrm flipH="false" flipV="false" rot="0">
            <a:off x="15857564" y="5112154"/>
            <a:ext cx="521138" cy="521138"/>
          </a:xfrm>
          <a:custGeom>
            <a:avLst/>
            <a:gdLst/>
            <a:ahLst/>
            <a:cxnLst/>
            <a:rect r="r" b="b" t="t" l="l"/>
            <a:pathLst>
              <a:path h="521138" w="521138">
                <a:moveTo>
                  <a:pt x="0" y="0"/>
                </a:moveTo>
                <a:lnTo>
                  <a:pt x="521138" y="0"/>
                </a:lnTo>
                <a:lnTo>
                  <a:pt x="521138" y="521138"/>
                </a:lnTo>
                <a:lnTo>
                  <a:pt x="0" y="521138"/>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45" id="45"/>
          <p:cNvSpPr/>
          <p:nvPr/>
        </p:nvSpPr>
        <p:spPr>
          <a:xfrm flipH="false" flipV="false" rot="0">
            <a:off x="13851232" y="6181787"/>
            <a:ext cx="521138" cy="521138"/>
          </a:xfrm>
          <a:custGeom>
            <a:avLst/>
            <a:gdLst/>
            <a:ahLst/>
            <a:cxnLst/>
            <a:rect r="r" b="b" t="t" l="l"/>
            <a:pathLst>
              <a:path h="521138" w="521138">
                <a:moveTo>
                  <a:pt x="0" y="0"/>
                </a:moveTo>
                <a:lnTo>
                  <a:pt x="521138" y="0"/>
                </a:lnTo>
                <a:lnTo>
                  <a:pt x="521138" y="521138"/>
                </a:lnTo>
                <a:lnTo>
                  <a:pt x="0" y="521138"/>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46" id="46"/>
          <p:cNvSpPr/>
          <p:nvPr/>
        </p:nvSpPr>
        <p:spPr>
          <a:xfrm flipH="false" flipV="false" rot="0">
            <a:off x="15857564" y="4021591"/>
            <a:ext cx="521138" cy="521138"/>
          </a:xfrm>
          <a:custGeom>
            <a:avLst/>
            <a:gdLst/>
            <a:ahLst/>
            <a:cxnLst/>
            <a:rect r="r" b="b" t="t" l="l"/>
            <a:pathLst>
              <a:path h="521138" w="521138">
                <a:moveTo>
                  <a:pt x="0" y="0"/>
                </a:moveTo>
                <a:lnTo>
                  <a:pt x="521138" y="0"/>
                </a:lnTo>
                <a:lnTo>
                  <a:pt x="521138" y="521138"/>
                </a:lnTo>
                <a:lnTo>
                  <a:pt x="0" y="521138"/>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47" id="47"/>
          <p:cNvSpPr/>
          <p:nvPr/>
        </p:nvSpPr>
        <p:spPr>
          <a:xfrm flipH="false" flipV="false" rot="0">
            <a:off x="13851232" y="3989546"/>
            <a:ext cx="521138" cy="521138"/>
          </a:xfrm>
          <a:custGeom>
            <a:avLst/>
            <a:gdLst/>
            <a:ahLst/>
            <a:cxnLst/>
            <a:rect r="r" b="b" t="t" l="l"/>
            <a:pathLst>
              <a:path h="521138" w="521138">
                <a:moveTo>
                  <a:pt x="0" y="0"/>
                </a:moveTo>
                <a:lnTo>
                  <a:pt x="521138" y="0"/>
                </a:lnTo>
                <a:lnTo>
                  <a:pt x="521138" y="521138"/>
                </a:lnTo>
                <a:lnTo>
                  <a:pt x="0" y="521138"/>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48" id="48"/>
          <p:cNvSpPr/>
          <p:nvPr/>
        </p:nvSpPr>
        <p:spPr>
          <a:xfrm flipH="false" flipV="false" rot="0">
            <a:off x="13851232" y="5112154"/>
            <a:ext cx="521138" cy="521138"/>
          </a:xfrm>
          <a:custGeom>
            <a:avLst/>
            <a:gdLst/>
            <a:ahLst/>
            <a:cxnLst/>
            <a:rect r="r" b="b" t="t" l="l"/>
            <a:pathLst>
              <a:path h="521138" w="521138">
                <a:moveTo>
                  <a:pt x="0" y="0"/>
                </a:moveTo>
                <a:lnTo>
                  <a:pt x="521138" y="0"/>
                </a:lnTo>
                <a:lnTo>
                  <a:pt x="521138" y="521138"/>
                </a:lnTo>
                <a:lnTo>
                  <a:pt x="0" y="521138"/>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49" id="49"/>
          <p:cNvSpPr/>
          <p:nvPr/>
        </p:nvSpPr>
        <p:spPr>
          <a:xfrm flipH="false" flipV="false" rot="0">
            <a:off x="15857564" y="7299042"/>
            <a:ext cx="521138" cy="521138"/>
          </a:xfrm>
          <a:custGeom>
            <a:avLst/>
            <a:gdLst/>
            <a:ahLst/>
            <a:cxnLst/>
            <a:rect r="r" b="b" t="t" l="l"/>
            <a:pathLst>
              <a:path h="521138" w="521138">
                <a:moveTo>
                  <a:pt x="0" y="0"/>
                </a:moveTo>
                <a:lnTo>
                  <a:pt x="521138" y="0"/>
                </a:lnTo>
                <a:lnTo>
                  <a:pt x="521138" y="521138"/>
                </a:lnTo>
                <a:lnTo>
                  <a:pt x="0" y="521138"/>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50" id="50"/>
          <p:cNvSpPr/>
          <p:nvPr/>
        </p:nvSpPr>
        <p:spPr>
          <a:xfrm flipH="false" flipV="false" rot="0">
            <a:off x="13896035" y="7299042"/>
            <a:ext cx="521138" cy="521138"/>
          </a:xfrm>
          <a:custGeom>
            <a:avLst/>
            <a:gdLst/>
            <a:ahLst/>
            <a:cxnLst/>
            <a:rect r="r" b="b" t="t" l="l"/>
            <a:pathLst>
              <a:path h="521138" w="521138">
                <a:moveTo>
                  <a:pt x="0" y="0"/>
                </a:moveTo>
                <a:lnTo>
                  <a:pt x="521138" y="0"/>
                </a:lnTo>
                <a:lnTo>
                  <a:pt x="521138" y="521138"/>
                </a:lnTo>
                <a:lnTo>
                  <a:pt x="0" y="521138"/>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51" id="51"/>
          <p:cNvSpPr txBox="true"/>
          <p:nvPr/>
        </p:nvSpPr>
        <p:spPr>
          <a:xfrm rot="0">
            <a:off x="13447269" y="8567318"/>
            <a:ext cx="1418671" cy="198732"/>
          </a:xfrm>
          <a:prstGeom prst="rect">
            <a:avLst/>
          </a:prstGeom>
        </p:spPr>
        <p:txBody>
          <a:bodyPr anchor="t" rtlCol="false" tIns="0" lIns="0" bIns="0" rIns="0">
            <a:spAutoFit/>
          </a:bodyPr>
          <a:lstStyle/>
          <a:p>
            <a:pPr algn="ctr">
              <a:lnSpc>
                <a:spcPts val="1449"/>
              </a:lnSpc>
            </a:pPr>
            <a:r>
              <a:rPr lang="en-US" sz="1449">
                <a:solidFill>
                  <a:srgbClr val="1F1D49"/>
                </a:solidFill>
                <a:latin typeface="SF Pro Display"/>
                <a:ea typeface="SF Pro Display"/>
                <a:cs typeface="SF Pro Display"/>
                <a:sym typeface="SF Pro Display"/>
              </a:rPr>
              <a:t>8,000+ Clients</a:t>
            </a:r>
          </a:p>
        </p:txBody>
      </p:sp>
      <p:sp>
        <p:nvSpPr>
          <p:cNvPr name="TextBox 52" id="52"/>
          <p:cNvSpPr txBox="true"/>
          <p:nvPr/>
        </p:nvSpPr>
        <p:spPr>
          <a:xfrm rot="0">
            <a:off x="15391089" y="8410730"/>
            <a:ext cx="1418671" cy="560814"/>
          </a:xfrm>
          <a:prstGeom prst="rect">
            <a:avLst/>
          </a:prstGeom>
        </p:spPr>
        <p:txBody>
          <a:bodyPr anchor="t" rtlCol="false" tIns="0" lIns="0" bIns="0" rIns="0">
            <a:spAutoFit/>
          </a:bodyPr>
          <a:lstStyle/>
          <a:p>
            <a:pPr algn="ctr">
              <a:lnSpc>
                <a:spcPts val="1449"/>
              </a:lnSpc>
            </a:pPr>
            <a:r>
              <a:rPr lang="en-US" sz="1449">
                <a:solidFill>
                  <a:srgbClr val="1F1D49"/>
                </a:solidFill>
                <a:latin typeface="SF Pro Display"/>
                <a:ea typeface="SF Pro Display"/>
                <a:cs typeface="SF Pro Display"/>
                <a:sym typeface="SF Pro Display"/>
              </a:rPr>
              <a:t>5,300 Clients in First 2 Years</a:t>
            </a:r>
          </a:p>
          <a:p>
            <a:pPr algn="ctr">
              <a:lnSpc>
                <a:spcPts val="1449"/>
              </a:lnSpc>
            </a:pPr>
            <a:r>
              <a:rPr lang="en-US" sz="1449">
                <a:solidFill>
                  <a:srgbClr val="1F1D49"/>
                </a:solidFill>
                <a:latin typeface="SF Pro Display"/>
                <a:ea typeface="SF Pro Display"/>
                <a:cs typeface="SF Pro Display"/>
                <a:sym typeface="SF Pro Display"/>
              </a:rPr>
              <a:t>(U.S. based)</a:t>
            </a:r>
          </a:p>
        </p:txBody>
      </p:sp>
    </p:spTree>
  </p:cSld>
  <p:clrMapOvr>
    <a:masterClrMapping/>
  </p:clrMapOvr>
  <p:transition spd="fast">
    <p:fade/>
  </p:transition>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FDFDFD"/>
        </a:solidFill>
      </p:bgPr>
    </p:bg>
    <p:spTree>
      <p:nvGrpSpPr>
        <p:cNvPr id="1" name=""/>
        <p:cNvGrpSpPr/>
        <p:nvPr/>
      </p:nvGrpSpPr>
      <p:grpSpPr>
        <a:xfrm>
          <a:off x="0" y="0"/>
          <a:ext cx="0" cy="0"/>
          <a:chOff x="0" y="0"/>
          <a:chExt cx="0" cy="0"/>
        </a:xfrm>
      </p:grpSpPr>
      <p:grpSp>
        <p:nvGrpSpPr>
          <p:cNvPr name="Group 2" id="2"/>
          <p:cNvGrpSpPr/>
          <p:nvPr/>
        </p:nvGrpSpPr>
        <p:grpSpPr>
          <a:xfrm rot="0">
            <a:off x="-1730363" y="-2076218"/>
            <a:ext cx="3564204" cy="3564204"/>
            <a:chOff x="0" y="0"/>
            <a:chExt cx="812800" cy="812800"/>
          </a:xfrm>
        </p:grpSpPr>
        <p:sp>
          <p:nvSpPr>
            <p:cNvPr name="Freeform 3" id="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00" cap="sq">
              <a:solidFill>
                <a:srgbClr val="1D1F48">
                  <a:alpha val="15686"/>
                </a:srgbClr>
              </a:solidFill>
              <a:prstDash val="solid"/>
              <a:miter/>
            </a:ln>
          </p:spPr>
        </p:sp>
        <p:sp>
          <p:nvSpPr>
            <p:cNvPr name="TextBox 4" id="4"/>
            <p:cNvSpPr txBox="true"/>
            <p:nvPr/>
          </p:nvSpPr>
          <p:spPr>
            <a:xfrm>
              <a:off x="76200" y="38100"/>
              <a:ext cx="660400" cy="698500"/>
            </a:xfrm>
            <a:prstGeom prst="rect">
              <a:avLst/>
            </a:prstGeom>
          </p:spPr>
          <p:txBody>
            <a:bodyPr anchor="ctr" rtlCol="false" tIns="50800" lIns="50800" bIns="50800" rIns="50800"/>
            <a:lstStyle/>
            <a:p>
              <a:pPr algn="ctr">
                <a:lnSpc>
                  <a:spcPts val="2659"/>
                </a:lnSpc>
                <a:spcBef>
                  <a:spcPct val="0"/>
                </a:spcBef>
              </a:pPr>
            </a:p>
          </p:txBody>
        </p:sp>
      </p:grpSp>
      <p:sp>
        <p:nvSpPr>
          <p:cNvPr name="AutoShape 5" id="5"/>
          <p:cNvSpPr/>
          <p:nvPr/>
        </p:nvSpPr>
        <p:spPr>
          <a:xfrm>
            <a:off x="13070738" y="1990403"/>
            <a:ext cx="0" cy="1381802"/>
          </a:xfrm>
          <a:prstGeom prst="line">
            <a:avLst/>
          </a:prstGeom>
          <a:ln cap="flat" w="38100">
            <a:solidFill>
              <a:srgbClr val="169D53"/>
            </a:solidFill>
            <a:prstDash val="solid"/>
            <a:headEnd type="diamond" len="lg" w="lg"/>
            <a:tailEnd type="diamond" len="lg" w="lg"/>
          </a:ln>
        </p:spPr>
      </p:sp>
      <p:sp>
        <p:nvSpPr>
          <p:cNvPr name="AutoShape 6" id="6"/>
          <p:cNvSpPr/>
          <p:nvPr/>
        </p:nvSpPr>
        <p:spPr>
          <a:xfrm>
            <a:off x="3781781" y="6008676"/>
            <a:ext cx="0" cy="1334298"/>
          </a:xfrm>
          <a:prstGeom prst="line">
            <a:avLst/>
          </a:prstGeom>
          <a:ln cap="flat" w="38100">
            <a:solidFill>
              <a:srgbClr val="169D53"/>
            </a:solidFill>
            <a:prstDash val="solid"/>
            <a:headEnd type="diamond" len="lg" w="lg"/>
            <a:tailEnd type="diamond" len="lg" w="lg"/>
          </a:ln>
        </p:spPr>
      </p:sp>
      <p:sp>
        <p:nvSpPr>
          <p:cNvPr name="AutoShape 7" id="7"/>
          <p:cNvSpPr/>
          <p:nvPr/>
        </p:nvSpPr>
        <p:spPr>
          <a:xfrm>
            <a:off x="8394308" y="3955730"/>
            <a:ext cx="0" cy="1334298"/>
          </a:xfrm>
          <a:prstGeom prst="line">
            <a:avLst/>
          </a:prstGeom>
          <a:ln cap="flat" w="38100">
            <a:solidFill>
              <a:srgbClr val="169D53"/>
            </a:solidFill>
            <a:prstDash val="solid"/>
            <a:headEnd type="diamond" len="lg" w="lg"/>
            <a:tailEnd type="diamond" len="lg" w="lg"/>
          </a:ln>
        </p:spPr>
      </p:sp>
      <p:sp>
        <p:nvSpPr>
          <p:cNvPr name="AutoShape 8" id="8"/>
          <p:cNvSpPr/>
          <p:nvPr/>
        </p:nvSpPr>
        <p:spPr>
          <a:xfrm flipV="true">
            <a:off x="1833841" y="2193695"/>
            <a:ext cx="14055118" cy="5932252"/>
          </a:xfrm>
          <a:prstGeom prst="line">
            <a:avLst/>
          </a:prstGeom>
          <a:ln cap="flat" w="38100">
            <a:solidFill>
              <a:srgbClr val="169D53"/>
            </a:solidFill>
            <a:prstDash val="solid"/>
            <a:headEnd type="none" len="sm" w="sm"/>
            <a:tailEnd type="triangle" len="med" w="lg"/>
          </a:ln>
        </p:spPr>
      </p:sp>
      <p:grpSp>
        <p:nvGrpSpPr>
          <p:cNvPr name="Group 9" id="9"/>
          <p:cNvGrpSpPr/>
          <p:nvPr/>
        </p:nvGrpSpPr>
        <p:grpSpPr>
          <a:xfrm rot="0">
            <a:off x="3379114" y="6892682"/>
            <a:ext cx="805334" cy="805334"/>
            <a:chOff x="0" y="0"/>
            <a:chExt cx="812800" cy="812800"/>
          </a:xfrm>
        </p:grpSpPr>
        <p:sp>
          <p:nvSpPr>
            <p:cNvPr name="Freeform 10" id="10"/>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D1F48"/>
            </a:solidFill>
          </p:spPr>
        </p:sp>
        <p:sp>
          <p:nvSpPr>
            <p:cNvPr name="TextBox 11" id="11"/>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Freeform 12" id="12"/>
          <p:cNvSpPr/>
          <p:nvPr/>
        </p:nvSpPr>
        <p:spPr>
          <a:xfrm flipH="false" flipV="false" rot="0">
            <a:off x="3579026" y="7092594"/>
            <a:ext cx="405510" cy="405510"/>
          </a:xfrm>
          <a:custGeom>
            <a:avLst/>
            <a:gdLst/>
            <a:ahLst/>
            <a:cxnLst/>
            <a:rect r="r" b="b" t="t" l="l"/>
            <a:pathLst>
              <a:path h="405510" w="405510">
                <a:moveTo>
                  <a:pt x="0" y="0"/>
                </a:moveTo>
                <a:lnTo>
                  <a:pt x="405510" y="0"/>
                </a:lnTo>
                <a:lnTo>
                  <a:pt x="405510" y="405510"/>
                </a:lnTo>
                <a:lnTo>
                  <a:pt x="0" y="40551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AutoShape 13" id="13"/>
          <p:cNvSpPr/>
          <p:nvPr/>
        </p:nvSpPr>
        <p:spPr>
          <a:xfrm>
            <a:off x="6330190" y="6165080"/>
            <a:ext cx="0" cy="1334298"/>
          </a:xfrm>
          <a:prstGeom prst="line">
            <a:avLst/>
          </a:prstGeom>
          <a:ln cap="flat" w="38100">
            <a:solidFill>
              <a:srgbClr val="169D53"/>
            </a:solidFill>
            <a:prstDash val="solid"/>
            <a:headEnd type="diamond" len="lg" w="lg"/>
            <a:tailEnd type="diamond" len="lg" w="lg"/>
          </a:ln>
        </p:spPr>
      </p:sp>
      <p:grpSp>
        <p:nvGrpSpPr>
          <p:cNvPr name="Group 14" id="14"/>
          <p:cNvGrpSpPr/>
          <p:nvPr/>
        </p:nvGrpSpPr>
        <p:grpSpPr>
          <a:xfrm rot="0">
            <a:off x="5927523" y="5832088"/>
            <a:ext cx="805334" cy="805334"/>
            <a:chOff x="0" y="0"/>
            <a:chExt cx="812800" cy="812800"/>
          </a:xfrm>
        </p:grpSpPr>
        <p:sp>
          <p:nvSpPr>
            <p:cNvPr name="Freeform 15" id="15"/>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D1F48"/>
            </a:solidFill>
          </p:spPr>
        </p:sp>
        <p:sp>
          <p:nvSpPr>
            <p:cNvPr name="TextBox 16" id="16"/>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Freeform 17" id="17"/>
          <p:cNvSpPr/>
          <p:nvPr/>
        </p:nvSpPr>
        <p:spPr>
          <a:xfrm flipH="false" flipV="false" rot="0">
            <a:off x="6158052" y="6062617"/>
            <a:ext cx="344276" cy="344276"/>
          </a:xfrm>
          <a:custGeom>
            <a:avLst/>
            <a:gdLst/>
            <a:ahLst/>
            <a:cxnLst/>
            <a:rect r="r" b="b" t="t" l="l"/>
            <a:pathLst>
              <a:path h="344276" w="344276">
                <a:moveTo>
                  <a:pt x="0" y="0"/>
                </a:moveTo>
                <a:lnTo>
                  <a:pt x="344276" y="0"/>
                </a:lnTo>
                <a:lnTo>
                  <a:pt x="344276" y="344276"/>
                </a:lnTo>
                <a:lnTo>
                  <a:pt x="0" y="344276"/>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nvGrpSpPr>
          <p:cNvPr name="Group 18" id="18"/>
          <p:cNvGrpSpPr/>
          <p:nvPr/>
        </p:nvGrpSpPr>
        <p:grpSpPr>
          <a:xfrm rot="0">
            <a:off x="7956574" y="4936857"/>
            <a:ext cx="805334" cy="805334"/>
            <a:chOff x="0" y="0"/>
            <a:chExt cx="812800" cy="812800"/>
          </a:xfrm>
        </p:grpSpPr>
        <p:sp>
          <p:nvSpPr>
            <p:cNvPr name="Freeform 19" id="1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D1F48"/>
            </a:solidFill>
          </p:spPr>
        </p:sp>
        <p:sp>
          <p:nvSpPr>
            <p:cNvPr name="TextBox 20" id="20"/>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Freeform 21" id="21"/>
          <p:cNvSpPr/>
          <p:nvPr/>
        </p:nvSpPr>
        <p:spPr>
          <a:xfrm flipH="false" flipV="false" rot="0">
            <a:off x="8125052" y="5156427"/>
            <a:ext cx="509494" cy="355235"/>
          </a:xfrm>
          <a:custGeom>
            <a:avLst/>
            <a:gdLst/>
            <a:ahLst/>
            <a:cxnLst/>
            <a:rect r="r" b="b" t="t" l="l"/>
            <a:pathLst>
              <a:path h="355235" w="509494">
                <a:moveTo>
                  <a:pt x="0" y="0"/>
                </a:moveTo>
                <a:lnTo>
                  <a:pt x="509494" y="0"/>
                </a:lnTo>
                <a:lnTo>
                  <a:pt x="509494" y="355235"/>
                </a:lnTo>
                <a:lnTo>
                  <a:pt x="0" y="355235"/>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AutoShape 22" id="22"/>
          <p:cNvSpPr/>
          <p:nvPr/>
        </p:nvSpPr>
        <p:spPr>
          <a:xfrm>
            <a:off x="10909369" y="4260120"/>
            <a:ext cx="0" cy="1334298"/>
          </a:xfrm>
          <a:prstGeom prst="line">
            <a:avLst/>
          </a:prstGeom>
          <a:ln cap="flat" w="38100">
            <a:solidFill>
              <a:srgbClr val="169D53"/>
            </a:solidFill>
            <a:prstDash val="solid"/>
            <a:headEnd type="diamond" len="lg" w="lg"/>
            <a:tailEnd type="diamond" len="lg" w="lg"/>
          </a:ln>
        </p:spPr>
      </p:sp>
      <p:grpSp>
        <p:nvGrpSpPr>
          <p:cNvPr name="Group 23" id="23"/>
          <p:cNvGrpSpPr/>
          <p:nvPr/>
        </p:nvGrpSpPr>
        <p:grpSpPr>
          <a:xfrm rot="0">
            <a:off x="10487652" y="3901469"/>
            <a:ext cx="805334" cy="805334"/>
            <a:chOff x="0" y="0"/>
            <a:chExt cx="812800" cy="812800"/>
          </a:xfrm>
        </p:grpSpPr>
        <p:sp>
          <p:nvSpPr>
            <p:cNvPr name="Freeform 24" id="2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D1F48"/>
            </a:solidFill>
          </p:spPr>
        </p:sp>
        <p:sp>
          <p:nvSpPr>
            <p:cNvPr name="TextBox 25" id="25"/>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26" id="26"/>
          <p:cNvGrpSpPr/>
          <p:nvPr/>
        </p:nvGrpSpPr>
        <p:grpSpPr>
          <a:xfrm rot="0">
            <a:off x="12653985" y="2971530"/>
            <a:ext cx="805334" cy="805334"/>
            <a:chOff x="0" y="0"/>
            <a:chExt cx="812800" cy="812800"/>
          </a:xfrm>
        </p:grpSpPr>
        <p:sp>
          <p:nvSpPr>
            <p:cNvPr name="Freeform 27" id="2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D1F48"/>
            </a:solidFill>
          </p:spPr>
        </p:sp>
        <p:sp>
          <p:nvSpPr>
            <p:cNvPr name="TextBox 28" id="28"/>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Freeform 29" id="29"/>
          <p:cNvSpPr/>
          <p:nvPr/>
        </p:nvSpPr>
        <p:spPr>
          <a:xfrm flipH="false" flipV="false" rot="0">
            <a:off x="14758086" y="9220200"/>
            <a:ext cx="2740722" cy="496298"/>
          </a:xfrm>
          <a:custGeom>
            <a:avLst/>
            <a:gdLst/>
            <a:ahLst/>
            <a:cxnLst/>
            <a:rect r="r" b="b" t="t" l="l"/>
            <a:pathLst>
              <a:path h="496298" w="2740722">
                <a:moveTo>
                  <a:pt x="0" y="0"/>
                </a:moveTo>
                <a:lnTo>
                  <a:pt x="2740721" y="0"/>
                </a:lnTo>
                <a:lnTo>
                  <a:pt x="2740721" y="496298"/>
                </a:lnTo>
                <a:lnTo>
                  <a:pt x="0" y="496298"/>
                </a:lnTo>
                <a:lnTo>
                  <a:pt x="0" y="0"/>
                </a:lnTo>
                <a:close/>
              </a:path>
            </a:pathLst>
          </a:custGeom>
          <a:blipFill>
            <a:blip r:embed="rId9">
              <a:extLst>
                <a:ext uri="{96DAC541-7B7A-43D3-8B79-37D633B846F1}">
                  <asvg:svgBlip xmlns:asvg="http://schemas.microsoft.com/office/drawing/2016/SVG/main" r:embed="rId10"/>
                </a:ext>
              </a:extLst>
            </a:blip>
            <a:stretch>
              <a:fillRect l="-19922" t="0" r="0" b="0"/>
            </a:stretch>
          </a:blipFill>
        </p:spPr>
      </p:sp>
      <p:sp>
        <p:nvSpPr>
          <p:cNvPr name="Freeform 30" id="30"/>
          <p:cNvSpPr/>
          <p:nvPr/>
        </p:nvSpPr>
        <p:spPr>
          <a:xfrm flipH="false" flipV="false" rot="0">
            <a:off x="14203332" y="9220200"/>
            <a:ext cx="524029" cy="506422"/>
          </a:xfrm>
          <a:custGeom>
            <a:avLst/>
            <a:gdLst/>
            <a:ahLst/>
            <a:cxnLst/>
            <a:rect r="r" b="b" t="t" l="l"/>
            <a:pathLst>
              <a:path h="506422" w="524029">
                <a:moveTo>
                  <a:pt x="0" y="0"/>
                </a:moveTo>
                <a:lnTo>
                  <a:pt x="524030" y="0"/>
                </a:lnTo>
                <a:lnTo>
                  <a:pt x="524030" y="506422"/>
                </a:lnTo>
                <a:lnTo>
                  <a:pt x="0" y="506422"/>
                </a:lnTo>
                <a:lnTo>
                  <a:pt x="0" y="0"/>
                </a:lnTo>
                <a:close/>
              </a:path>
            </a:pathLst>
          </a:custGeom>
          <a:blipFill>
            <a:blip r:embed="rId11">
              <a:extLst>
                <a:ext uri="{96DAC541-7B7A-43D3-8B79-37D633B846F1}">
                  <asvg:svgBlip xmlns:asvg="http://schemas.microsoft.com/office/drawing/2016/SVG/main" r:embed="rId12"/>
                </a:ext>
              </a:extLst>
            </a:blip>
            <a:stretch>
              <a:fillRect l="0" t="0" r="-540000" b="0"/>
            </a:stretch>
          </a:blipFill>
        </p:spPr>
      </p:sp>
      <p:sp>
        <p:nvSpPr>
          <p:cNvPr name="Freeform 31" id="31"/>
          <p:cNvSpPr/>
          <p:nvPr/>
        </p:nvSpPr>
        <p:spPr>
          <a:xfrm flipH="false" flipV="false" rot="0">
            <a:off x="12794067" y="3209791"/>
            <a:ext cx="553343" cy="387340"/>
          </a:xfrm>
          <a:custGeom>
            <a:avLst/>
            <a:gdLst/>
            <a:ahLst/>
            <a:cxnLst/>
            <a:rect r="r" b="b" t="t" l="l"/>
            <a:pathLst>
              <a:path h="387340" w="553343">
                <a:moveTo>
                  <a:pt x="0" y="0"/>
                </a:moveTo>
                <a:lnTo>
                  <a:pt x="553343" y="0"/>
                </a:lnTo>
                <a:lnTo>
                  <a:pt x="553343" y="387340"/>
                </a:lnTo>
                <a:lnTo>
                  <a:pt x="0" y="387340"/>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
        <p:nvSpPr>
          <p:cNvPr name="Freeform 32" id="32"/>
          <p:cNvSpPr/>
          <p:nvPr/>
        </p:nvSpPr>
        <p:spPr>
          <a:xfrm flipH="false" flipV="false" rot="0">
            <a:off x="10659488" y="4126592"/>
            <a:ext cx="450593" cy="356532"/>
          </a:xfrm>
          <a:custGeom>
            <a:avLst/>
            <a:gdLst/>
            <a:ahLst/>
            <a:cxnLst/>
            <a:rect r="r" b="b" t="t" l="l"/>
            <a:pathLst>
              <a:path h="356532" w="450593">
                <a:moveTo>
                  <a:pt x="0" y="0"/>
                </a:moveTo>
                <a:lnTo>
                  <a:pt x="450593" y="0"/>
                </a:lnTo>
                <a:lnTo>
                  <a:pt x="450593" y="356532"/>
                </a:lnTo>
                <a:lnTo>
                  <a:pt x="0" y="356532"/>
                </a:lnTo>
                <a:lnTo>
                  <a:pt x="0" y="0"/>
                </a:lnTo>
                <a:close/>
              </a:path>
            </a:pathLst>
          </a:custGeom>
          <a:blipFill>
            <a:blip r:embed="rId15">
              <a:extLst>
                <a:ext uri="{96DAC541-7B7A-43D3-8B79-37D633B846F1}">
                  <asvg:svgBlip xmlns:asvg="http://schemas.microsoft.com/office/drawing/2016/SVG/main" r:embed="rId16"/>
                </a:ext>
              </a:extLst>
            </a:blip>
            <a:stretch>
              <a:fillRect l="0" t="0" r="0" b="0"/>
            </a:stretch>
          </a:blipFill>
        </p:spPr>
      </p:sp>
      <p:sp>
        <p:nvSpPr>
          <p:cNvPr name="TextBox 33" id="33"/>
          <p:cNvSpPr txBox="true"/>
          <p:nvPr/>
        </p:nvSpPr>
        <p:spPr>
          <a:xfrm rot="0">
            <a:off x="1095427" y="632701"/>
            <a:ext cx="6951224" cy="489843"/>
          </a:xfrm>
          <a:prstGeom prst="rect">
            <a:avLst/>
          </a:prstGeom>
        </p:spPr>
        <p:txBody>
          <a:bodyPr anchor="t" rtlCol="false" tIns="0" lIns="0" bIns="0" rIns="0">
            <a:spAutoFit/>
          </a:bodyPr>
          <a:lstStyle/>
          <a:p>
            <a:pPr algn="l">
              <a:lnSpc>
                <a:spcPts val="3652"/>
              </a:lnSpc>
            </a:pPr>
            <a:r>
              <a:rPr lang="en-US" b="true" sz="3320">
                <a:solidFill>
                  <a:srgbClr val="1D1F48"/>
                </a:solidFill>
                <a:latin typeface="Sofia Pro Heavy"/>
                <a:ea typeface="Sofia Pro Heavy"/>
                <a:cs typeface="Sofia Pro Heavy"/>
                <a:sym typeface="Sofia Pro Heavy"/>
              </a:rPr>
              <a:t>PRODUCT ROADMAP</a:t>
            </a:r>
          </a:p>
        </p:txBody>
      </p:sp>
      <p:sp>
        <p:nvSpPr>
          <p:cNvPr name="TextBox 34" id="34"/>
          <p:cNvSpPr txBox="true"/>
          <p:nvPr/>
        </p:nvSpPr>
        <p:spPr>
          <a:xfrm rot="0">
            <a:off x="11897545" y="505931"/>
            <a:ext cx="3228969" cy="638995"/>
          </a:xfrm>
          <a:prstGeom prst="rect">
            <a:avLst/>
          </a:prstGeom>
        </p:spPr>
        <p:txBody>
          <a:bodyPr anchor="t" rtlCol="false" tIns="0" lIns="0" bIns="0" rIns="0">
            <a:spAutoFit/>
          </a:bodyPr>
          <a:lstStyle/>
          <a:p>
            <a:pPr algn="l">
              <a:lnSpc>
                <a:spcPts val="2542"/>
              </a:lnSpc>
            </a:pPr>
            <a:r>
              <a:rPr lang="en-US" sz="2311" b="true">
                <a:solidFill>
                  <a:srgbClr val="1D1F48"/>
                </a:solidFill>
                <a:latin typeface="SF Pro Display Bold"/>
                <a:ea typeface="SF Pro Display Bold"/>
                <a:cs typeface="SF Pro Display Bold"/>
                <a:sym typeface="SF Pro Display Bold"/>
              </a:rPr>
              <a:t>Q4 2027 - Market Expansion</a:t>
            </a:r>
          </a:p>
        </p:txBody>
      </p:sp>
      <p:sp>
        <p:nvSpPr>
          <p:cNvPr name="TextBox 35" id="35"/>
          <p:cNvSpPr txBox="true"/>
          <p:nvPr/>
        </p:nvSpPr>
        <p:spPr>
          <a:xfrm rot="0">
            <a:off x="11792126" y="1363921"/>
            <a:ext cx="2701929" cy="418627"/>
          </a:xfrm>
          <a:prstGeom prst="rect">
            <a:avLst/>
          </a:prstGeom>
        </p:spPr>
        <p:txBody>
          <a:bodyPr anchor="t" rtlCol="false" tIns="0" lIns="0" bIns="0" rIns="0">
            <a:spAutoFit/>
          </a:bodyPr>
          <a:lstStyle/>
          <a:p>
            <a:pPr algn="l" marL="317300" indent="-158650" lvl="1">
              <a:lnSpc>
                <a:spcPts val="1616"/>
              </a:lnSpc>
              <a:buFont typeface="Arial"/>
              <a:buChar char="•"/>
            </a:pPr>
            <a:r>
              <a:rPr lang="en-US" sz="1469">
                <a:solidFill>
                  <a:srgbClr val="1D1F48"/>
                </a:solidFill>
                <a:latin typeface="SF Pro Display"/>
                <a:ea typeface="SF Pro Display"/>
                <a:cs typeface="SF Pro Display"/>
                <a:sym typeface="SF Pro Display"/>
              </a:rPr>
              <a:t>Expansion into SE Asian, US and UK markets</a:t>
            </a:r>
          </a:p>
        </p:txBody>
      </p:sp>
      <p:sp>
        <p:nvSpPr>
          <p:cNvPr name="TextBox 36" id="36"/>
          <p:cNvSpPr txBox="true"/>
          <p:nvPr/>
        </p:nvSpPr>
        <p:spPr>
          <a:xfrm rot="0">
            <a:off x="1362919" y="8467348"/>
            <a:ext cx="941843" cy="407220"/>
          </a:xfrm>
          <a:prstGeom prst="rect">
            <a:avLst/>
          </a:prstGeom>
        </p:spPr>
        <p:txBody>
          <a:bodyPr anchor="t" rtlCol="false" tIns="0" lIns="0" bIns="0" rIns="0">
            <a:spAutoFit/>
          </a:bodyPr>
          <a:lstStyle/>
          <a:p>
            <a:pPr algn="l">
              <a:lnSpc>
                <a:spcPts val="3092"/>
              </a:lnSpc>
            </a:pPr>
            <a:r>
              <a:rPr lang="en-US" b="true" sz="2811">
                <a:solidFill>
                  <a:srgbClr val="169D53"/>
                </a:solidFill>
                <a:latin typeface="SF Pro Display Bold"/>
                <a:ea typeface="SF Pro Display Bold"/>
                <a:cs typeface="SF Pro Display Bold"/>
                <a:sym typeface="SF Pro Display Bold"/>
              </a:rPr>
              <a:t>2025</a:t>
            </a:r>
          </a:p>
        </p:txBody>
      </p:sp>
      <p:sp>
        <p:nvSpPr>
          <p:cNvPr name="TextBox 37" id="37"/>
          <p:cNvSpPr txBox="true"/>
          <p:nvPr/>
        </p:nvSpPr>
        <p:spPr>
          <a:xfrm rot="0">
            <a:off x="15418037" y="1592284"/>
            <a:ext cx="941843" cy="407220"/>
          </a:xfrm>
          <a:prstGeom prst="rect">
            <a:avLst/>
          </a:prstGeom>
        </p:spPr>
        <p:txBody>
          <a:bodyPr anchor="t" rtlCol="false" tIns="0" lIns="0" bIns="0" rIns="0">
            <a:spAutoFit/>
          </a:bodyPr>
          <a:lstStyle/>
          <a:p>
            <a:pPr algn="l">
              <a:lnSpc>
                <a:spcPts val="3092"/>
              </a:lnSpc>
            </a:pPr>
            <a:r>
              <a:rPr lang="en-US" b="true" sz="2811">
                <a:solidFill>
                  <a:srgbClr val="169D53"/>
                </a:solidFill>
                <a:latin typeface="SF Pro Display Bold"/>
                <a:ea typeface="SF Pro Display Bold"/>
                <a:cs typeface="SF Pro Display Bold"/>
                <a:sym typeface="SF Pro Display Bold"/>
              </a:rPr>
              <a:t>2028</a:t>
            </a:r>
          </a:p>
        </p:txBody>
      </p:sp>
      <p:sp>
        <p:nvSpPr>
          <p:cNvPr name="TextBox 38" id="38"/>
          <p:cNvSpPr txBox="true"/>
          <p:nvPr/>
        </p:nvSpPr>
        <p:spPr>
          <a:xfrm rot="0">
            <a:off x="2296221" y="4025568"/>
            <a:ext cx="3376629" cy="313861"/>
          </a:xfrm>
          <a:prstGeom prst="rect">
            <a:avLst/>
          </a:prstGeom>
        </p:spPr>
        <p:txBody>
          <a:bodyPr anchor="t" rtlCol="false" tIns="0" lIns="0" bIns="0" rIns="0">
            <a:spAutoFit/>
          </a:bodyPr>
          <a:lstStyle/>
          <a:p>
            <a:pPr algn="l">
              <a:lnSpc>
                <a:spcPts val="2432"/>
              </a:lnSpc>
            </a:pPr>
            <a:r>
              <a:rPr lang="en-US" sz="2211" b="true">
                <a:solidFill>
                  <a:srgbClr val="1D1F48"/>
                </a:solidFill>
                <a:latin typeface="SF Pro Display Bold"/>
                <a:ea typeface="SF Pro Display Bold"/>
                <a:cs typeface="SF Pro Display Bold"/>
                <a:sym typeface="SF Pro Display Bold"/>
              </a:rPr>
              <a:t>Q4 2025 - MVP Launch</a:t>
            </a:r>
          </a:p>
        </p:txBody>
      </p:sp>
      <p:sp>
        <p:nvSpPr>
          <p:cNvPr name="TextBox 39" id="39"/>
          <p:cNvSpPr txBox="true"/>
          <p:nvPr/>
        </p:nvSpPr>
        <p:spPr>
          <a:xfrm rot="0">
            <a:off x="2187697" y="4644250"/>
            <a:ext cx="3812588" cy="1219031"/>
          </a:xfrm>
          <a:prstGeom prst="rect">
            <a:avLst/>
          </a:prstGeom>
        </p:spPr>
        <p:txBody>
          <a:bodyPr anchor="t" rtlCol="false" tIns="0" lIns="0" bIns="0" rIns="0">
            <a:spAutoFit/>
          </a:bodyPr>
          <a:lstStyle/>
          <a:p>
            <a:pPr algn="l" marL="317300" indent="-158650" lvl="1">
              <a:lnSpc>
                <a:spcPts val="1616"/>
              </a:lnSpc>
              <a:buFont typeface="Arial"/>
              <a:buChar char="•"/>
            </a:pPr>
            <a:r>
              <a:rPr lang="en-US" sz="1469">
                <a:solidFill>
                  <a:srgbClr val="1D1F48"/>
                </a:solidFill>
                <a:latin typeface="SF Pro Display"/>
                <a:ea typeface="SF Pro Display"/>
                <a:cs typeface="SF Pro Display"/>
                <a:sym typeface="SF Pro Display"/>
              </a:rPr>
              <a:t>Release functional MVP with automated skills testing and AI powered reporting</a:t>
            </a:r>
          </a:p>
          <a:p>
            <a:pPr algn="l" marL="317300" indent="-158650" lvl="1">
              <a:lnSpc>
                <a:spcPts val="1616"/>
              </a:lnSpc>
              <a:buFont typeface="Arial"/>
              <a:buChar char="•"/>
            </a:pPr>
            <a:r>
              <a:rPr lang="en-US" sz="1469">
                <a:solidFill>
                  <a:srgbClr val="1D1F48"/>
                </a:solidFill>
                <a:latin typeface="SF Pro Display"/>
                <a:ea typeface="SF Pro Display"/>
                <a:cs typeface="SF Pro Display"/>
                <a:sym typeface="SF Pro Display"/>
              </a:rPr>
              <a:t>Pilot program with select group of accounting and recruitment firms to gather feedback and refine</a:t>
            </a:r>
          </a:p>
          <a:p>
            <a:pPr algn="l">
              <a:lnSpc>
                <a:spcPts val="1616"/>
              </a:lnSpc>
            </a:pPr>
          </a:p>
        </p:txBody>
      </p:sp>
      <p:grpSp>
        <p:nvGrpSpPr>
          <p:cNvPr name="Group 40" id="40"/>
          <p:cNvGrpSpPr/>
          <p:nvPr/>
        </p:nvGrpSpPr>
        <p:grpSpPr>
          <a:xfrm rot="0">
            <a:off x="4933285" y="7952548"/>
            <a:ext cx="3812588" cy="1974740"/>
            <a:chOff x="0" y="0"/>
            <a:chExt cx="5083451" cy="2632986"/>
          </a:xfrm>
        </p:grpSpPr>
        <p:sp>
          <p:nvSpPr>
            <p:cNvPr name="TextBox 41" id="41"/>
            <p:cNvSpPr txBox="true"/>
            <p:nvPr/>
          </p:nvSpPr>
          <p:spPr>
            <a:xfrm rot="0">
              <a:off x="277686" y="19050"/>
              <a:ext cx="4528079" cy="831260"/>
            </a:xfrm>
            <a:prstGeom prst="rect">
              <a:avLst/>
            </a:prstGeom>
          </p:spPr>
          <p:txBody>
            <a:bodyPr anchor="t" rtlCol="false" tIns="0" lIns="0" bIns="0" rIns="0">
              <a:spAutoFit/>
            </a:bodyPr>
            <a:lstStyle/>
            <a:p>
              <a:pPr algn="l">
                <a:lnSpc>
                  <a:spcPts val="2432"/>
                </a:lnSpc>
              </a:pPr>
              <a:r>
                <a:rPr lang="en-US" sz="2211" b="true">
                  <a:solidFill>
                    <a:srgbClr val="1D1F48"/>
                  </a:solidFill>
                  <a:latin typeface="SF Pro Display Bold"/>
                  <a:ea typeface="SF Pro Display Bold"/>
                  <a:cs typeface="SF Pro Display Bold"/>
                  <a:sym typeface="SF Pro Display Bold"/>
                </a:rPr>
                <a:t>Q2 2026 - Product Refinement</a:t>
              </a:r>
            </a:p>
          </p:txBody>
        </p:sp>
        <p:sp>
          <p:nvSpPr>
            <p:cNvPr name="TextBox 42" id="42"/>
            <p:cNvSpPr txBox="true"/>
            <p:nvPr/>
          </p:nvSpPr>
          <p:spPr>
            <a:xfrm rot="0">
              <a:off x="0" y="1007611"/>
              <a:ext cx="5083451" cy="1625375"/>
            </a:xfrm>
            <a:prstGeom prst="rect">
              <a:avLst/>
            </a:prstGeom>
          </p:spPr>
          <p:txBody>
            <a:bodyPr anchor="t" rtlCol="false" tIns="0" lIns="0" bIns="0" rIns="0">
              <a:spAutoFit/>
            </a:bodyPr>
            <a:lstStyle/>
            <a:p>
              <a:pPr algn="l" marL="317300" indent="-158650" lvl="1">
                <a:lnSpc>
                  <a:spcPts val="1616"/>
                </a:lnSpc>
                <a:buFont typeface="Arial"/>
                <a:buChar char="•"/>
              </a:pPr>
              <a:r>
                <a:rPr lang="en-US" sz="1469">
                  <a:solidFill>
                    <a:srgbClr val="1D1F48"/>
                  </a:solidFill>
                  <a:latin typeface="SF Pro Display"/>
                  <a:ea typeface="SF Pro Display"/>
                  <a:cs typeface="SF Pro Display"/>
                  <a:sym typeface="SF Pro Display"/>
                </a:rPr>
                <a:t>Add key improvements such as enhanced reporting tools, test type variety, ATS integration and admin dashboards - Greater testing functionality means more softwares and industries we can offer our product to</a:t>
              </a:r>
            </a:p>
            <a:p>
              <a:pPr algn="l">
                <a:lnSpc>
                  <a:spcPts val="1616"/>
                </a:lnSpc>
              </a:pPr>
            </a:p>
          </p:txBody>
        </p:sp>
      </p:grpSp>
      <p:sp>
        <p:nvSpPr>
          <p:cNvPr name="TextBox 43" id="43"/>
          <p:cNvSpPr txBox="true"/>
          <p:nvPr/>
        </p:nvSpPr>
        <p:spPr>
          <a:xfrm rot="0">
            <a:off x="7157744" y="2379742"/>
            <a:ext cx="3727041" cy="324652"/>
          </a:xfrm>
          <a:prstGeom prst="rect">
            <a:avLst/>
          </a:prstGeom>
        </p:spPr>
        <p:txBody>
          <a:bodyPr anchor="t" rtlCol="false" tIns="0" lIns="0" bIns="0" rIns="0">
            <a:spAutoFit/>
          </a:bodyPr>
          <a:lstStyle/>
          <a:p>
            <a:pPr algn="l">
              <a:lnSpc>
                <a:spcPts val="2542"/>
              </a:lnSpc>
            </a:pPr>
            <a:r>
              <a:rPr lang="en-US" sz="2311" b="true">
                <a:solidFill>
                  <a:srgbClr val="1D1F48"/>
                </a:solidFill>
                <a:latin typeface="SF Pro Display Bold"/>
                <a:ea typeface="SF Pro Display Bold"/>
                <a:cs typeface="SF Pro Display Bold"/>
                <a:sym typeface="SF Pro Display Bold"/>
              </a:rPr>
              <a:t>Q2 2026 - Market Launch</a:t>
            </a:r>
          </a:p>
        </p:txBody>
      </p:sp>
      <p:sp>
        <p:nvSpPr>
          <p:cNvPr name="TextBox 44" id="44"/>
          <p:cNvSpPr txBox="true"/>
          <p:nvPr/>
        </p:nvSpPr>
        <p:spPr>
          <a:xfrm rot="0">
            <a:off x="7105035" y="2894893"/>
            <a:ext cx="2701929" cy="1018970"/>
          </a:xfrm>
          <a:prstGeom prst="rect">
            <a:avLst/>
          </a:prstGeom>
        </p:spPr>
        <p:txBody>
          <a:bodyPr anchor="t" rtlCol="false" tIns="0" lIns="0" bIns="0" rIns="0">
            <a:spAutoFit/>
          </a:bodyPr>
          <a:lstStyle/>
          <a:p>
            <a:pPr algn="l" marL="317300" indent="-158650" lvl="1">
              <a:lnSpc>
                <a:spcPts val="1616"/>
              </a:lnSpc>
              <a:buFont typeface="Arial"/>
              <a:buChar char="•"/>
            </a:pPr>
            <a:r>
              <a:rPr lang="en-US" sz="1469">
                <a:solidFill>
                  <a:srgbClr val="1D1F48"/>
                </a:solidFill>
                <a:latin typeface="SF Pro Display"/>
                <a:ea typeface="SF Pro Display"/>
                <a:cs typeface="SF Pro Display"/>
                <a:sym typeface="SF Pro Display"/>
              </a:rPr>
              <a:t>Public launch with targeted marketing campaigns focusing on the accounting and recruitment industries</a:t>
            </a:r>
          </a:p>
          <a:p>
            <a:pPr algn="l">
              <a:lnSpc>
                <a:spcPts val="1616"/>
              </a:lnSpc>
            </a:pPr>
          </a:p>
        </p:txBody>
      </p:sp>
      <p:sp>
        <p:nvSpPr>
          <p:cNvPr name="TextBox 45" id="45"/>
          <p:cNvSpPr txBox="true"/>
          <p:nvPr/>
        </p:nvSpPr>
        <p:spPr>
          <a:xfrm rot="0">
            <a:off x="9455948" y="6066638"/>
            <a:ext cx="3396059" cy="618683"/>
          </a:xfrm>
          <a:prstGeom prst="rect">
            <a:avLst/>
          </a:prstGeom>
        </p:spPr>
        <p:txBody>
          <a:bodyPr anchor="t" rtlCol="false" tIns="0" lIns="0" bIns="0" rIns="0">
            <a:spAutoFit/>
          </a:bodyPr>
          <a:lstStyle/>
          <a:p>
            <a:pPr algn="l">
              <a:lnSpc>
                <a:spcPts val="2432"/>
              </a:lnSpc>
            </a:pPr>
            <a:r>
              <a:rPr lang="en-US" sz="2211" b="true">
                <a:solidFill>
                  <a:srgbClr val="1D1F48"/>
                </a:solidFill>
                <a:latin typeface="SF Pro Display Bold"/>
                <a:ea typeface="SF Pro Display Bold"/>
                <a:cs typeface="SF Pro Display Bold"/>
                <a:sym typeface="SF Pro Display Bold"/>
              </a:rPr>
              <a:t>Q1 2027 - Scale and Expand</a:t>
            </a:r>
          </a:p>
        </p:txBody>
      </p:sp>
      <p:sp>
        <p:nvSpPr>
          <p:cNvPr name="TextBox 46" id="46"/>
          <p:cNvSpPr txBox="true"/>
          <p:nvPr/>
        </p:nvSpPr>
        <p:spPr>
          <a:xfrm rot="0">
            <a:off x="9247684" y="6879496"/>
            <a:ext cx="3812588" cy="618848"/>
          </a:xfrm>
          <a:prstGeom prst="rect">
            <a:avLst/>
          </a:prstGeom>
        </p:spPr>
        <p:txBody>
          <a:bodyPr anchor="t" rtlCol="false" tIns="0" lIns="0" bIns="0" rIns="0">
            <a:spAutoFit/>
          </a:bodyPr>
          <a:lstStyle/>
          <a:p>
            <a:pPr algn="l" marL="317300" indent="-158650" lvl="1">
              <a:lnSpc>
                <a:spcPts val="1616"/>
              </a:lnSpc>
              <a:buFont typeface="Arial"/>
              <a:buChar char="•"/>
            </a:pPr>
            <a:r>
              <a:rPr lang="en-US" sz="1469">
                <a:solidFill>
                  <a:srgbClr val="1D1F48"/>
                </a:solidFill>
                <a:latin typeface="SF Pro Display"/>
                <a:ea typeface="SF Pro Display"/>
                <a:cs typeface="SF Pro Display"/>
                <a:sym typeface="SF Pro Display"/>
              </a:rPr>
              <a:t>Add tests for additional software tools.</a:t>
            </a:r>
          </a:p>
          <a:p>
            <a:pPr algn="l" marL="317300" indent="-158650" lvl="1">
              <a:lnSpc>
                <a:spcPts val="1616"/>
              </a:lnSpc>
              <a:buFont typeface="Arial"/>
              <a:buChar char="•"/>
            </a:pPr>
            <a:r>
              <a:rPr lang="en-US" sz="1469">
                <a:solidFill>
                  <a:srgbClr val="1D1F48"/>
                </a:solidFill>
                <a:latin typeface="SF Pro Display"/>
                <a:ea typeface="SF Pro Display"/>
                <a:cs typeface="SF Pro Display"/>
                <a:sym typeface="SF Pro Display"/>
              </a:rPr>
              <a:t>Grow user base to 100+ B2B users and  strengthen market position</a:t>
            </a:r>
          </a:p>
        </p:txBody>
      </p:sp>
    </p:spTree>
  </p:cSld>
  <p:clrMapOvr>
    <a:masterClrMapping/>
  </p:clrMapOvr>
  <p:transition spd="fast">
    <p:fade/>
  </p:transition>
</p:sld>
</file>

<file path=ppt/slides/slide12.xml><?xml version="1.0" encoding="utf-8"?>
<p:sld xmlns:p="http://schemas.openxmlformats.org/presentationml/2006/main" xmlns:a="http://schemas.openxmlformats.org/drawingml/2006/main" xmlns:r="http://schemas.openxmlformats.org/officeDocument/2006/relationships">
  <p:cSld>
    <p:bg>
      <p:bgPr>
        <a:solidFill>
          <a:srgbClr val="F4F4F4"/>
        </a:solidFill>
      </p:bgPr>
    </p:bg>
    <p:spTree>
      <p:nvGrpSpPr>
        <p:cNvPr id="1" name=""/>
        <p:cNvGrpSpPr/>
        <p:nvPr/>
      </p:nvGrpSpPr>
      <p:grpSpPr>
        <a:xfrm>
          <a:off x="0" y="0"/>
          <a:ext cx="0" cy="0"/>
          <a:chOff x="0" y="0"/>
          <a:chExt cx="0" cy="0"/>
        </a:xfrm>
      </p:grpSpPr>
      <p:grpSp>
        <p:nvGrpSpPr>
          <p:cNvPr name="Group 2" id="2"/>
          <p:cNvGrpSpPr/>
          <p:nvPr/>
        </p:nvGrpSpPr>
        <p:grpSpPr>
          <a:xfrm rot="0">
            <a:off x="-1540649" y="7177783"/>
            <a:ext cx="2290566" cy="2290566"/>
            <a:chOff x="0" y="0"/>
            <a:chExt cx="812800" cy="812800"/>
          </a:xfrm>
        </p:grpSpPr>
        <p:sp>
          <p:nvSpPr>
            <p:cNvPr name="Freeform 3" id="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00" cap="sq">
              <a:solidFill>
                <a:srgbClr val="1D1F48">
                  <a:alpha val="15686"/>
                </a:srgbClr>
              </a:solidFill>
              <a:prstDash val="solid"/>
              <a:miter/>
            </a:ln>
          </p:spPr>
        </p:sp>
        <p:sp>
          <p:nvSpPr>
            <p:cNvPr name="TextBox 4" id="4"/>
            <p:cNvSpPr txBox="true"/>
            <p:nvPr/>
          </p:nvSpPr>
          <p:spPr>
            <a:xfrm>
              <a:off x="76200" y="38100"/>
              <a:ext cx="660400" cy="698500"/>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13377615" y="3752253"/>
            <a:ext cx="3519240" cy="4548382"/>
            <a:chOff x="0" y="0"/>
            <a:chExt cx="812800" cy="1050490"/>
          </a:xfrm>
        </p:grpSpPr>
        <p:sp>
          <p:nvSpPr>
            <p:cNvPr name="Freeform 6" id="6"/>
            <p:cNvSpPr/>
            <p:nvPr/>
          </p:nvSpPr>
          <p:spPr>
            <a:xfrm flipH="false" flipV="false" rot="0">
              <a:off x="0" y="0"/>
              <a:ext cx="812800" cy="1050490"/>
            </a:xfrm>
            <a:custGeom>
              <a:avLst/>
              <a:gdLst/>
              <a:ahLst/>
              <a:cxnLst/>
              <a:rect r="r" b="b" t="t" l="l"/>
              <a:pathLst>
                <a:path h="1050490" w="812800">
                  <a:moveTo>
                    <a:pt x="812800" y="32998"/>
                  </a:moveTo>
                  <a:lnTo>
                    <a:pt x="812800" y="1017491"/>
                  </a:lnTo>
                  <a:cubicBezTo>
                    <a:pt x="812800" y="1026243"/>
                    <a:pt x="809323" y="1034636"/>
                    <a:pt x="803135" y="1040825"/>
                  </a:cubicBezTo>
                  <a:cubicBezTo>
                    <a:pt x="796947" y="1047013"/>
                    <a:pt x="788553" y="1050490"/>
                    <a:pt x="779802" y="1050490"/>
                  </a:cubicBezTo>
                  <a:lnTo>
                    <a:pt x="32998" y="1050490"/>
                  </a:lnTo>
                  <a:cubicBezTo>
                    <a:pt x="24247" y="1050490"/>
                    <a:pt x="15853" y="1047013"/>
                    <a:pt x="9665" y="1040825"/>
                  </a:cubicBezTo>
                  <a:cubicBezTo>
                    <a:pt x="3477" y="1034636"/>
                    <a:pt x="0" y="1026243"/>
                    <a:pt x="0" y="1017491"/>
                  </a:cubicBezTo>
                  <a:lnTo>
                    <a:pt x="0" y="32998"/>
                  </a:lnTo>
                  <a:cubicBezTo>
                    <a:pt x="0" y="24247"/>
                    <a:pt x="3477" y="15853"/>
                    <a:pt x="9665" y="9665"/>
                  </a:cubicBezTo>
                  <a:cubicBezTo>
                    <a:pt x="15853" y="3477"/>
                    <a:pt x="24247" y="0"/>
                    <a:pt x="32998" y="0"/>
                  </a:cubicBezTo>
                  <a:lnTo>
                    <a:pt x="779802" y="0"/>
                  </a:lnTo>
                  <a:cubicBezTo>
                    <a:pt x="788553" y="0"/>
                    <a:pt x="796947" y="3477"/>
                    <a:pt x="803135" y="9665"/>
                  </a:cubicBezTo>
                  <a:cubicBezTo>
                    <a:pt x="809323" y="15853"/>
                    <a:pt x="812800" y="24247"/>
                    <a:pt x="812800" y="32998"/>
                  </a:cubicBezTo>
                  <a:close/>
                </a:path>
              </a:pathLst>
            </a:custGeom>
            <a:solidFill>
              <a:srgbClr val="FFFFFF"/>
            </a:solidFill>
          </p:spPr>
        </p:sp>
        <p:sp>
          <p:nvSpPr>
            <p:cNvPr name="TextBox 7" id="7"/>
            <p:cNvSpPr txBox="true"/>
            <p:nvPr/>
          </p:nvSpPr>
          <p:spPr>
            <a:xfrm>
              <a:off x="0" y="-38100"/>
              <a:ext cx="812800" cy="1088590"/>
            </a:xfrm>
            <a:prstGeom prst="rect">
              <a:avLst/>
            </a:prstGeom>
          </p:spPr>
          <p:txBody>
            <a:bodyPr anchor="ctr" rtlCol="false" tIns="50800" lIns="50800" bIns="50800" rIns="50800"/>
            <a:lstStyle/>
            <a:p>
              <a:pPr algn="ctr">
                <a:lnSpc>
                  <a:spcPts val="2660"/>
                </a:lnSpc>
              </a:pPr>
            </a:p>
          </p:txBody>
        </p:sp>
      </p:grpSp>
      <p:grpSp>
        <p:nvGrpSpPr>
          <p:cNvPr name="Group 8" id="8"/>
          <p:cNvGrpSpPr/>
          <p:nvPr/>
        </p:nvGrpSpPr>
        <p:grpSpPr>
          <a:xfrm rot="0">
            <a:off x="14572716" y="3083096"/>
            <a:ext cx="1129037" cy="1129037"/>
            <a:chOff x="0" y="0"/>
            <a:chExt cx="812800" cy="812800"/>
          </a:xfrm>
        </p:grpSpPr>
        <p:sp>
          <p:nvSpPr>
            <p:cNvPr name="Freeform 9" id="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D1F48"/>
            </a:solidFill>
          </p:spPr>
        </p:sp>
        <p:sp>
          <p:nvSpPr>
            <p:cNvPr name="TextBox 10" id="10"/>
            <p:cNvSpPr txBox="true"/>
            <p:nvPr/>
          </p:nvSpPr>
          <p:spPr>
            <a:xfrm>
              <a:off x="76200" y="38100"/>
              <a:ext cx="660400" cy="698500"/>
            </a:xfrm>
            <a:prstGeom prst="rect">
              <a:avLst/>
            </a:prstGeom>
          </p:spPr>
          <p:txBody>
            <a:bodyPr anchor="ctr" rtlCol="false" tIns="71219" lIns="71219" bIns="71219" rIns="71219"/>
            <a:lstStyle/>
            <a:p>
              <a:pPr algn="ctr">
                <a:lnSpc>
                  <a:spcPts val="2659"/>
                </a:lnSpc>
              </a:pPr>
            </a:p>
          </p:txBody>
        </p:sp>
      </p:grpSp>
      <p:sp>
        <p:nvSpPr>
          <p:cNvPr name="Freeform 11" id="11"/>
          <p:cNvSpPr/>
          <p:nvPr/>
        </p:nvSpPr>
        <p:spPr>
          <a:xfrm flipH="false" flipV="false" rot="0">
            <a:off x="14920191" y="3349707"/>
            <a:ext cx="434086" cy="539237"/>
          </a:xfrm>
          <a:custGeom>
            <a:avLst/>
            <a:gdLst/>
            <a:ahLst/>
            <a:cxnLst/>
            <a:rect r="r" b="b" t="t" l="l"/>
            <a:pathLst>
              <a:path h="539237" w="434086">
                <a:moveTo>
                  <a:pt x="0" y="0"/>
                </a:moveTo>
                <a:lnTo>
                  <a:pt x="434086" y="0"/>
                </a:lnTo>
                <a:lnTo>
                  <a:pt x="434086" y="539237"/>
                </a:lnTo>
                <a:lnTo>
                  <a:pt x="0" y="539237"/>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12" id="12"/>
          <p:cNvSpPr txBox="true"/>
          <p:nvPr/>
        </p:nvSpPr>
        <p:spPr>
          <a:xfrm rot="0">
            <a:off x="13720515" y="6153499"/>
            <a:ext cx="2855067" cy="1004016"/>
          </a:xfrm>
          <a:prstGeom prst="rect">
            <a:avLst/>
          </a:prstGeom>
        </p:spPr>
        <p:txBody>
          <a:bodyPr anchor="t" rtlCol="false" tIns="0" lIns="0" bIns="0" rIns="0">
            <a:spAutoFit/>
          </a:bodyPr>
          <a:lstStyle/>
          <a:p>
            <a:pPr algn="ctr">
              <a:lnSpc>
                <a:spcPts val="2002"/>
              </a:lnSpc>
            </a:pPr>
            <a:r>
              <a:rPr lang="en-US" sz="1820">
                <a:solidFill>
                  <a:srgbClr val="1D1F48"/>
                </a:solidFill>
                <a:latin typeface="SF Pro Display"/>
                <a:ea typeface="SF Pro Display"/>
                <a:cs typeface="SF Pro Display"/>
                <a:sym typeface="SF Pro Display"/>
              </a:rPr>
              <a:t>Inital external capital validated our concept and team. Backed by early supporters pre-MVP.</a:t>
            </a:r>
          </a:p>
        </p:txBody>
      </p:sp>
      <p:sp>
        <p:nvSpPr>
          <p:cNvPr name="TextBox 13" id="13"/>
          <p:cNvSpPr txBox="true"/>
          <p:nvPr/>
        </p:nvSpPr>
        <p:spPr>
          <a:xfrm rot="0">
            <a:off x="14024276" y="4511714"/>
            <a:ext cx="2225917" cy="980700"/>
          </a:xfrm>
          <a:prstGeom prst="rect">
            <a:avLst/>
          </a:prstGeom>
        </p:spPr>
        <p:txBody>
          <a:bodyPr anchor="t" rtlCol="false" tIns="0" lIns="0" bIns="0" rIns="0">
            <a:spAutoFit/>
          </a:bodyPr>
          <a:lstStyle/>
          <a:p>
            <a:pPr algn="ctr">
              <a:lnSpc>
                <a:spcPts val="2527"/>
              </a:lnSpc>
            </a:pPr>
            <a:r>
              <a:rPr lang="en-US" b="true" sz="2298">
                <a:solidFill>
                  <a:srgbClr val="1D1F48"/>
                </a:solidFill>
                <a:latin typeface="SF Pro Display Bold"/>
                <a:ea typeface="SF Pro Display Bold"/>
                <a:cs typeface="SF Pro Display Bold"/>
                <a:sym typeface="SF Pro Display Bold"/>
              </a:rPr>
              <a:t>$55K Initial Pre-Investment Secured</a:t>
            </a:r>
          </a:p>
        </p:txBody>
      </p:sp>
      <p:grpSp>
        <p:nvGrpSpPr>
          <p:cNvPr name="Group 14" id="14"/>
          <p:cNvGrpSpPr/>
          <p:nvPr/>
        </p:nvGrpSpPr>
        <p:grpSpPr>
          <a:xfrm rot="0">
            <a:off x="16210514" y="-1782102"/>
            <a:ext cx="3564204" cy="3564204"/>
            <a:chOff x="0" y="0"/>
            <a:chExt cx="812800" cy="812800"/>
          </a:xfrm>
        </p:grpSpPr>
        <p:sp>
          <p:nvSpPr>
            <p:cNvPr name="Freeform 15" id="15"/>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00" cap="sq">
              <a:solidFill>
                <a:srgbClr val="1D1F48">
                  <a:alpha val="15686"/>
                </a:srgbClr>
              </a:solidFill>
              <a:prstDash val="solid"/>
              <a:miter/>
            </a:ln>
          </p:spPr>
        </p:sp>
        <p:sp>
          <p:nvSpPr>
            <p:cNvPr name="TextBox 16" id="16"/>
            <p:cNvSpPr txBox="true"/>
            <p:nvPr/>
          </p:nvSpPr>
          <p:spPr>
            <a:xfrm>
              <a:off x="76200" y="38100"/>
              <a:ext cx="660400" cy="698500"/>
            </a:xfrm>
            <a:prstGeom prst="rect">
              <a:avLst/>
            </a:prstGeom>
          </p:spPr>
          <p:txBody>
            <a:bodyPr anchor="ctr" rtlCol="false" tIns="50800" lIns="50800" bIns="50800" rIns="50800"/>
            <a:lstStyle/>
            <a:p>
              <a:pPr algn="ctr">
                <a:lnSpc>
                  <a:spcPts val="2659"/>
                </a:lnSpc>
                <a:spcBef>
                  <a:spcPct val="0"/>
                </a:spcBef>
              </a:pPr>
            </a:p>
          </p:txBody>
        </p:sp>
      </p:grpSp>
      <p:sp>
        <p:nvSpPr>
          <p:cNvPr name="Freeform 17" id="17"/>
          <p:cNvSpPr/>
          <p:nvPr/>
        </p:nvSpPr>
        <p:spPr>
          <a:xfrm flipH="false" flipV="false" rot="0">
            <a:off x="14910486" y="9372600"/>
            <a:ext cx="2740722" cy="496298"/>
          </a:xfrm>
          <a:custGeom>
            <a:avLst/>
            <a:gdLst/>
            <a:ahLst/>
            <a:cxnLst/>
            <a:rect r="r" b="b" t="t" l="l"/>
            <a:pathLst>
              <a:path h="496298" w="2740722">
                <a:moveTo>
                  <a:pt x="0" y="0"/>
                </a:moveTo>
                <a:lnTo>
                  <a:pt x="2740721" y="0"/>
                </a:lnTo>
                <a:lnTo>
                  <a:pt x="2740721" y="496298"/>
                </a:lnTo>
                <a:lnTo>
                  <a:pt x="0" y="496298"/>
                </a:lnTo>
                <a:lnTo>
                  <a:pt x="0" y="0"/>
                </a:lnTo>
                <a:close/>
              </a:path>
            </a:pathLst>
          </a:custGeom>
          <a:blipFill>
            <a:blip r:embed="rId4">
              <a:extLst>
                <a:ext uri="{96DAC541-7B7A-43D3-8B79-37D633B846F1}">
                  <asvg:svgBlip xmlns:asvg="http://schemas.microsoft.com/office/drawing/2016/SVG/main" r:embed="rId5"/>
                </a:ext>
              </a:extLst>
            </a:blip>
            <a:stretch>
              <a:fillRect l="-19922" t="0" r="0" b="0"/>
            </a:stretch>
          </a:blipFill>
        </p:spPr>
      </p:sp>
      <p:sp>
        <p:nvSpPr>
          <p:cNvPr name="Freeform 18" id="18"/>
          <p:cNvSpPr/>
          <p:nvPr/>
        </p:nvSpPr>
        <p:spPr>
          <a:xfrm flipH="false" flipV="false" rot="0">
            <a:off x="14355732" y="9372600"/>
            <a:ext cx="524029" cy="506422"/>
          </a:xfrm>
          <a:custGeom>
            <a:avLst/>
            <a:gdLst/>
            <a:ahLst/>
            <a:cxnLst/>
            <a:rect r="r" b="b" t="t" l="l"/>
            <a:pathLst>
              <a:path h="506422" w="524029">
                <a:moveTo>
                  <a:pt x="0" y="0"/>
                </a:moveTo>
                <a:lnTo>
                  <a:pt x="524030" y="0"/>
                </a:lnTo>
                <a:lnTo>
                  <a:pt x="524030" y="506422"/>
                </a:lnTo>
                <a:lnTo>
                  <a:pt x="0" y="506422"/>
                </a:lnTo>
                <a:lnTo>
                  <a:pt x="0" y="0"/>
                </a:lnTo>
                <a:close/>
              </a:path>
            </a:pathLst>
          </a:custGeom>
          <a:blipFill>
            <a:blip r:embed="rId6">
              <a:extLst>
                <a:ext uri="{96DAC541-7B7A-43D3-8B79-37D633B846F1}">
                  <asvg:svgBlip xmlns:asvg="http://schemas.microsoft.com/office/drawing/2016/SVG/main" r:embed="rId7"/>
                </a:ext>
              </a:extLst>
            </a:blip>
            <a:stretch>
              <a:fillRect l="0" t="0" r="-540000" b="0"/>
            </a:stretch>
          </a:blipFill>
        </p:spPr>
      </p:sp>
      <p:grpSp>
        <p:nvGrpSpPr>
          <p:cNvPr name="Group 19" id="19"/>
          <p:cNvGrpSpPr/>
          <p:nvPr/>
        </p:nvGrpSpPr>
        <p:grpSpPr>
          <a:xfrm rot="0">
            <a:off x="5386635" y="3737896"/>
            <a:ext cx="3519240" cy="4585171"/>
            <a:chOff x="0" y="0"/>
            <a:chExt cx="812800" cy="1058986"/>
          </a:xfrm>
        </p:grpSpPr>
        <p:sp>
          <p:nvSpPr>
            <p:cNvPr name="Freeform 20" id="20"/>
            <p:cNvSpPr/>
            <p:nvPr/>
          </p:nvSpPr>
          <p:spPr>
            <a:xfrm flipH="false" flipV="false" rot="0">
              <a:off x="0" y="0"/>
              <a:ext cx="812800" cy="1058986"/>
            </a:xfrm>
            <a:custGeom>
              <a:avLst/>
              <a:gdLst/>
              <a:ahLst/>
              <a:cxnLst/>
              <a:rect r="r" b="b" t="t" l="l"/>
              <a:pathLst>
                <a:path h="1058986" w="812800">
                  <a:moveTo>
                    <a:pt x="812800" y="32998"/>
                  </a:moveTo>
                  <a:lnTo>
                    <a:pt x="812800" y="1025988"/>
                  </a:lnTo>
                  <a:cubicBezTo>
                    <a:pt x="812800" y="1034740"/>
                    <a:pt x="809323" y="1043133"/>
                    <a:pt x="803135" y="1049321"/>
                  </a:cubicBezTo>
                  <a:cubicBezTo>
                    <a:pt x="796947" y="1055510"/>
                    <a:pt x="788553" y="1058986"/>
                    <a:pt x="779802" y="1058986"/>
                  </a:cubicBezTo>
                  <a:lnTo>
                    <a:pt x="32998" y="1058986"/>
                  </a:lnTo>
                  <a:cubicBezTo>
                    <a:pt x="14774" y="1058986"/>
                    <a:pt x="0" y="1044213"/>
                    <a:pt x="0" y="1025988"/>
                  </a:cubicBezTo>
                  <a:lnTo>
                    <a:pt x="0" y="32998"/>
                  </a:lnTo>
                  <a:cubicBezTo>
                    <a:pt x="0" y="24247"/>
                    <a:pt x="3477" y="15853"/>
                    <a:pt x="9665" y="9665"/>
                  </a:cubicBezTo>
                  <a:cubicBezTo>
                    <a:pt x="15853" y="3477"/>
                    <a:pt x="24247" y="0"/>
                    <a:pt x="32998" y="0"/>
                  </a:cubicBezTo>
                  <a:lnTo>
                    <a:pt x="779802" y="0"/>
                  </a:lnTo>
                  <a:cubicBezTo>
                    <a:pt x="788553" y="0"/>
                    <a:pt x="796947" y="3477"/>
                    <a:pt x="803135" y="9665"/>
                  </a:cubicBezTo>
                  <a:cubicBezTo>
                    <a:pt x="809323" y="15853"/>
                    <a:pt x="812800" y="24247"/>
                    <a:pt x="812800" y="32998"/>
                  </a:cubicBezTo>
                  <a:close/>
                </a:path>
              </a:pathLst>
            </a:custGeom>
            <a:solidFill>
              <a:srgbClr val="FFFFFF"/>
            </a:solidFill>
          </p:spPr>
        </p:sp>
        <p:sp>
          <p:nvSpPr>
            <p:cNvPr name="TextBox 21" id="21"/>
            <p:cNvSpPr txBox="true"/>
            <p:nvPr/>
          </p:nvSpPr>
          <p:spPr>
            <a:xfrm>
              <a:off x="0" y="-38100"/>
              <a:ext cx="812800" cy="1097086"/>
            </a:xfrm>
            <a:prstGeom prst="rect">
              <a:avLst/>
            </a:prstGeom>
          </p:spPr>
          <p:txBody>
            <a:bodyPr anchor="ctr" rtlCol="false" tIns="50800" lIns="50800" bIns="50800" rIns="50800"/>
            <a:lstStyle/>
            <a:p>
              <a:pPr algn="ctr">
                <a:lnSpc>
                  <a:spcPts val="2659"/>
                </a:lnSpc>
              </a:pPr>
            </a:p>
          </p:txBody>
        </p:sp>
      </p:grpSp>
      <p:grpSp>
        <p:nvGrpSpPr>
          <p:cNvPr name="Group 22" id="22"/>
          <p:cNvGrpSpPr/>
          <p:nvPr/>
        </p:nvGrpSpPr>
        <p:grpSpPr>
          <a:xfrm rot="0">
            <a:off x="6546470" y="3173377"/>
            <a:ext cx="1129037" cy="1129037"/>
            <a:chOff x="0" y="0"/>
            <a:chExt cx="812800" cy="812800"/>
          </a:xfrm>
        </p:grpSpPr>
        <p:sp>
          <p:nvSpPr>
            <p:cNvPr name="Freeform 23" id="2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D1F48"/>
            </a:solidFill>
          </p:spPr>
        </p:sp>
        <p:sp>
          <p:nvSpPr>
            <p:cNvPr name="TextBox 24" id="24"/>
            <p:cNvSpPr txBox="true"/>
            <p:nvPr/>
          </p:nvSpPr>
          <p:spPr>
            <a:xfrm>
              <a:off x="76200" y="38100"/>
              <a:ext cx="660400" cy="698500"/>
            </a:xfrm>
            <a:prstGeom prst="rect">
              <a:avLst/>
            </a:prstGeom>
          </p:spPr>
          <p:txBody>
            <a:bodyPr anchor="ctr" rtlCol="false" tIns="81856" lIns="81856" bIns="81856" rIns="81856"/>
            <a:lstStyle/>
            <a:p>
              <a:pPr algn="ctr">
                <a:lnSpc>
                  <a:spcPts val="2659"/>
                </a:lnSpc>
              </a:pPr>
            </a:p>
          </p:txBody>
        </p:sp>
      </p:grpSp>
      <p:sp>
        <p:nvSpPr>
          <p:cNvPr name="Freeform 25" id="25"/>
          <p:cNvSpPr/>
          <p:nvPr/>
        </p:nvSpPr>
        <p:spPr>
          <a:xfrm flipH="false" flipV="false" rot="0">
            <a:off x="6912150" y="3441741"/>
            <a:ext cx="451635" cy="592308"/>
          </a:xfrm>
          <a:custGeom>
            <a:avLst/>
            <a:gdLst/>
            <a:ahLst/>
            <a:cxnLst/>
            <a:rect r="r" b="b" t="t" l="l"/>
            <a:pathLst>
              <a:path h="592308" w="451635">
                <a:moveTo>
                  <a:pt x="0" y="0"/>
                </a:moveTo>
                <a:lnTo>
                  <a:pt x="451635" y="0"/>
                </a:lnTo>
                <a:lnTo>
                  <a:pt x="451635" y="592309"/>
                </a:lnTo>
                <a:lnTo>
                  <a:pt x="0" y="592309"/>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TextBox 26" id="26"/>
          <p:cNvSpPr txBox="true"/>
          <p:nvPr/>
        </p:nvSpPr>
        <p:spPr>
          <a:xfrm rot="0">
            <a:off x="5726233" y="6120388"/>
            <a:ext cx="2855067" cy="1499227"/>
          </a:xfrm>
          <a:prstGeom prst="rect">
            <a:avLst/>
          </a:prstGeom>
        </p:spPr>
        <p:txBody>
          <a:bodyPr anchor="t" rtlCol="false" tIns="0" lIns="0" bIns="0" rIns="0">
            <a:spAutoFit/>
          </a:bodyPr>
          <a:lstStyle/>
          <a:p>
            <a:pPr algn="ctr">
              <a:lnSpc>
                <a:spcPts val="2002"/>
              </a:lnSpc>
            </a:pPr>
            <a:r>
              <a:rPr lang="en-US" sz="1820">
                <a:solidFill>
                  <a:srgbClr val="1D1F48"/>
                </a:solidFill>
                <a:latin typeface="SF Pro Display"/>
                <a:ea typeface="SF Pro Display"/>
                <a:cs typeface="SF Pro Display"/>
                <a:sym typeface="SF Pro Display"/>
              </a:rPr>
              <a:t>Government recognised R&amp;D status confirms TestInvest as an innovation driven business, reducing development costs and investor risk.</a:t>
            </a:r>
          </a:p>
        </p:txBody>
      </p:sp>
      <p:sp>
        <p:nvSpPr>
          <p:cNvPr name="TextBox 27" id="27"/>
          <p:cNvSpPr txBox="true"/>
          <p:nvPr/>
        </p:nvSpPr>
        <p:spPr>
          <a:xfrm rot="0">
            <a:off x="6040808" y="4562166"/>
            <a:ext cx="2225917" cy="1276873"/>
          </a:xfrm>
          <a:prstGeom prst="rect">
            <a:avLst/>
          </a:prstGeom>
        </p:spPr>
        <p:txBody>
          <a:bodyPr anchor="t" rtlCol="false" tIns="0" lIns="0" bIns="0" rIns="0">
            <a:spAutoFit/>
          </a:bodyPr>
          <a:lstStyle/>
          <a:p>
            <a:pPr algn="ctr">
              <a:lnSpc>
                <a:spcPts val="2527"/>
              </a:lnSpc>
            </a:pPr>
            <a:r>
              <a:rPr lang="en-US" sz="2298" b="true">
                <a:solidFill>
                  <a:srgbClr val="1D1F48"/>
                </a:solidFill>
                <a:latin typeface="SF Pro Display Bold"/>
                <a:ea typeface="SF Pro Display Bold"/>
                <a:cs typeface="SF Pro Display Bold"/>
                <a:sym typeface="SF Pro Display Bold"/>
              </a:rPr>
              <a:t>Australian R&amp;D Tax Incentive Registered</a:t>
            </a:r>
          </a:p>
          <a:p>
            <a:pPr algn="ctr">
              <a:lnSpc>
                <a:spcPts val="2527"/>
              </a:lnSpc>
            </a:pPr>
            <a:r>
              <a:rPr lang="en-US" b="true" sz="2298">
                <a:solidFill>
                  <a:srgbClr val="727171"/>
                </a:solidFill>
                <a:latin typeface="SF Pro Display Bold"/>
                <a:ea typeface="SF Pro Display Bold"/>
                <a:cs typeface="SF Pro Display Bold"/>
                <a:sym typeface="SF Pro Display Bold"/>
              </a:rPr>
              <a:t>(#IR2504757)</a:t>
            </a:r>
          </a:p>
        </p:txBody>
      </p:sp>
      <p:grpSp>
        <p:nvGrpSpPr>
          <p:cNvPr name="Group 28" id="28"/>
          <p:cNvGrpSpPr/>
          <p:nvPr/>
        </p:nvGrpSpPr>
        <p:grpSpPr>
          <a:xfrm rot="0">
            <a:off x="9382125" y="3774684"/>
            <a:ext cx="3519240" cy="4548382"/>
            <a:chOff x="0" y="0"/>
            <a:chExt cx="812800" cy="1050490"/>
          </a:xfrm>
        </p:grpSpPr>
        <p:sp>
          <p:nvSpPr>
            <p:cNvPr name="Freeform 29" id="29"/>
            <p:cNvSpPr/>
            <p:nvPr/>
          </p:nvSpPr>
          <p:spPr>
            <a:xfrm flipH="false" flipV="false" rot="0">
              <a:off x="0" y="0"/>
              <a:ext cx="812800" cy="1050490"/>
            </a:xfrm>
            <a:custGeom>
              <a:avLst/>
              <a:gdLst/>
              <a:ahLst/>
              <a:cxnLst/>
              <a:rect r="r" b="b" t="t" l="l"/>
              <a:pathLst>
                <a:path h="1050490" w="812800">
                  <a:moveTo>
                    <a:pt x="812800" y="32998"/>
                  </a:moveTo>
                  <a:lnTo>
                    <a:pt x="812800" y="1017491"/>
                  </a:lnTo>
                  <a:cubicBezTo>
                    <a:pt x="812800" y="1026243"/>
                    <a:pt x="809323" y="1034636"/>
                    <a:pt x="803135" y="1040825"/>
                  </a:cubicBezTo>
                  <a:cubicBezTo>
                    <a:pt x="796947" y="1047013"/>
                    <a:pt x="788553" y="1050490"/>
                    <a:pt x="779802" y="1050490"/>
                  </a:cubicBezTo>
                  <a:lnTo>
                    <a:pt x="32998" y="1050490"/>
                  </a:lnTo>
                  <a:cubicBezTo>
                    <a:pt x="24247" y="1050490"/>
                    <a:pt x="15853" y="1047013"/>
                    <a:pt x="9665" y="1040825"/>
                  </a:cubicBezTo>
                  <a:cubicBezTo>
                    <a:pt x="3477" y="1034636"/>
                    <a:pt x="0" y="1026243"/>
                    <a:pt x="0" y="1017491"/>
                  </a:cubicBezTo>
                  <a:lnTo>
                    <a:pt x="0" y="32998"/>
                  </a:lnTo>
                  <a:cubicBezTo>
                    <a:pt x="0" y="24247"/>
                    <a:pt x="3477" y="15853"/>
                    <a:pt x="9665" y="9665"/>
                  </a:cubicBezTo>
                  <a:cubicBezTo>
                    <a:pt x="15853" y="3477"/>
                    <a:pt x="24247" y="0"/>
                    <a:pt x="32998" y="0"/>
                  </a:cubicBezTo>
                  <a:lnTo>
                    <a:pt x="779802" y="0"/>
                  </a:lnTo>
                  <a:cubicBezTo>
                    <a:pt x="788553" y="0"/>
                    <a:pt x="796947" y="3477"/>
                    <a:pt x="803135" y="9665"/>
                  </a:cubicBezTo>
                  <a:cubicBezTo>
                    <a:pt x="809323" y="15853"/>
                    <a:pt x="812800" y="24247"/>
                    <a:pt x="812800" y="32998"/>
                  </a:cubicBezTo>
                  <a:close/>
                </a:path>
              </a:pathLst>
            </a:custGeom>
            <a:solidFill>
              <a:srgbClr val="FFFFFF"/>
            </a:solidFill>
          </p:spPr>
        </p:sp>
        <p:sp>
          <p:nvSpPr>
            <p:cNvPr name="TextBox 30" id="30"/>
            <p:cNvSpPr txBox="true"/>
            <p:nvPr/>
          </p:nvSpPr>
          <p:spPr>
            <a:xfrm>
              <a:off x="0" y="-38100"/>
              <a:ext cx="812800" cy="1088590"/>
            </a:xfrm>
            <a:prstGeom prst="rect">
              <a:avLst/>
            </a:prstGeom>
          </p:spPr>
          <p:txBody>
            <a:bodyPr anchor="ctr" rtlCol="false" tIns="50800" lIns="50800" bIns="50800" rIns="50800"/>
            <a:lstStyle/>
            <a:p>
              <a:pPr algn="ctr">
                <a:lnSpc>
                  <a:spcPts val="2659"/>
                </a:lnSpc>
              </a:pPr>
            </a:p>
          </p:txBody>
        </p:sp>
      </p:grpSp>
      <p:grpSp>
        <p:nvGrpSpPr>
          <p:cNvPr name="Group 31" id="31"/>
          <p:cNvGrpSpPr/>
          <p:nvPr/>
        </p:nvGrpSpPr>
        <p:grpSpPr>
          <a:xfrm rot="0">
            <a:off x="10542346" y="3173377"/>
            <a:ext cx="1129037" cy="1129037"/>
            <a:chOff x="0" y="0"/>
            <a:chExt cx="812800" cy="812800"/>
          </a:xfrm>
        </p:grpSpPr>
        <p:sp>
          <p:nvSpPr>
            <p:cNvPr name="Freeform 32" id="32"/>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D1F48"/>
            </a:solidFill>
          </p:spPr>
        </p:sp>
        <p:sp>
          <p:nvSpPr>
            <p:cNvPr name="TextBox 33" id="33"/>
            <p:cNvSpPr txBox="true"/>
            <p:nvPr/>
          </p:nvSpPr>
          <p:spPr>
            <a:xfrm>
              <a:off x="76200" y="38100"/>
              <a:ext cx="660400" cy="698500"/>
            </a:xfrm>
            <a:prstGeom prst="rect">
              <a:avLst/>
            </a:prstGeom>
          </p:spPr>
          <p:txBody>
            <a:bodyPr anchor="ctr" rtlCol="false" tIns="81856" lIns="81856" bIns="81856" rIns="81856"/>
            <a:lstStyle/>
            <a:p>
              <a:pPr algn="ctr">
                <a:lnSpc>
                  <a:spcPts val="2659"/>
                </a:lnSpc>
              </a:pPr>
            </a:p>
          </p:txBody>
        </p:sp>
      </p:grpSp>
      <p:sp>
        <p:nvSpPr>
          <p:cNvPr name="Freeform 34" id="34"/>
          <p:cNvSpPr/>
          <p:nvPr/>
        </p:nvSpPr>
        <p:spPr>
          <a:xfrm flipH="false" flipV="false" rot="0">
            <a:off x="10893771" y="3402085"/>
            <a:ext cx="426188" cy="631965"/>
          </a:xfrm>
          <a:custGeom>
            <a:avLst/>
            <a:gdLst/>
            <a:ahLst/>
            <a:cxnLst/>
            <a:rect r="r" b="b" t="t" l="l"/>
            <a:pathLst>
              <a:path h="631965" w="426188">
                <a:moveTo>
                  <a:pt x="0" y="0"/>
                </a:moveTo>
                <a:lnTo>
                  <a:pt x="426188" y="0"/>
                </a:lnTo>
                <a:lnTo>
                  <a:pt x="426188" y="631965"/>
                </a:lnTo>
                <a:lnTo>
                  <a:pt x="0" y="631965"/>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35" id="35"/>
          <p:cNvSpPr txBox="true"/>
          <p:nvPr/>
        </p:nvSpPr>
        <p:spPr>
          <a:xfrm rot="0">
            <a:off x="9714211" y="6153499"/>
            <a:ext cx="2855067" cy="1004016"/>
          </a:xfrm>
          <a:prstGeom prst="rect">
            <a:avLst/>
          </a:prstGeom>
        </p:spPr>
        <p:txBody>
          <a:bodyPr anchor="t" rtlCol="false" tIns="0" lIns="0" bIns="0" rIns="0">
            <a:spAutoFit/>
          </a:bodyPr>
          <a:lstStyle/>
          <a:p>
            <a:pPr algn="ctr">
              <a:lnSpc>
                <a:spcPts val="2002"/>
              </a:lnSpc>
            </a:pPr>
            <a:r>
              <a:rPr lang="en-US" sz="1820">
                <a:solidFill>
                  <a:srgbClr val="1D1F48"/>
                </a:solidFill>
                <a:latin typeface="SF Pro Display"/>
                <a:ea typeface="SF Pro Display"/>
                <a:cs typeface="SF Pro Display"/>
                <a:sym typeface="SF Pro Display"/>
              </a:rPr>
              <a:t>Investors receive 20% tax offset (up to $200K p.a.) and a 10 year CGT exemption on qualifying shares.</a:t>
            </a:r>
          </a:p>
        </p:txBody>
      </p:sp>
      <p:sp>
        <p:nvSpPr>
          <p:cNvPr name="TextBox 36" id="36"/>
          <p:cNvSpPr txBox="true"/>
          <p:nvPr/>
        </p:nvSpPr>
        <p:spPr>
          <a:xfrm rot="0">
            <a:off x="9752613" y="4601298"/>
            <a:ext cx="2778264" cy="980700"/>
          </a:xfrm>
          <a:prstGeom prst="rect">
            <a:avLst/>
          </a:prstGeom>
        </p:spPr>
        <p:txBody>
          <a:bodyPr anchor="t" rtlCol="false" tIns="0" lIns="0" bIns="0" rIns="0">
            <a:spAutoFit/>
          </a:bodyPr>
          <a:lstStyle/>
          <a:p>
            <a:pPr algn="ctr">
              <a:lnSpc>
                <a:spcPts val="2527"/>
              </a:lnSpc>
            </a:pPr>
            <a:r>
              <a:rPr lang="en-US" b="true" sz="2298">
                <a:solidFill>
                  <a:srgbClr val="1D1F48"/>
                </a:solidFill>
                <a:latin typeface="SF Pro Display Bold"/>
                <a:ea typeface="SF Pro Display Bold"/>
                <a:cs typeface="SF Pro Display Bold"/>
                <a:sym typeface="SF Pro Display Bold"/>
              </a:rPr>
              <a:t>Early Stage Innovation Company (ESIC) Approved</a:t>
            </a:r>
          </a:p>
        </p:txBody>
      </p:sp>
      <p:grpSp>
        <p:nvGrpSpPr>
          <p:cNvPr name="Group 37" id="37"/>
          <p:cNvGrpSpPr/>
          <p:nvPr/>
        </p:nvGrpSpPr>
        <p:grpSpPr>
          <a:xfrm rot="0">
            <a:off x="1391146" y="3706835"/>
            <a:ext cx="3519240" cy="4548382"/>
            <a:chOff x="0" y="0"/>
            <a:chExt cx="812800" cy="1050490"/>
          </a:xfrm>
        </p:grpSpPr>
        <p:sp>
          <p:nvSpPr>
            <p:cNvPr name="Freeform 38" id="38"/>
            <p:cNvSpPr/>
            <p:nvPr/>
          </p:nvSpPr>
          <p:spPr>
            <a:xfrm flipH="false" flipV="false" rot="0">
              <a:off x="0" y="0"/>
              <a:ext cx="812800" cy="1050490"/>
            </a:xfrm>
            <a:custGeom>
              <a:avLst/>
              <a:gdLst/>
              <a:ahLst/>
              <a:cxnLst/>
              <a:rect r="r" b="b" t="t" l="l"/>
              <a:pathLst>
                <a:path h="1050490" w="812800">
                  <a:moveTo>
                    <a:pt x="812800" y="32998"/>
                  </a:moveTo>
                  <a:lnTo>
                    <a:pt x="812800" y="1017491"/>
                  </a:lnTo>
                  <a:cubicBezTo>
                    <a:pt x="812800" y="1026243"/>
                    <a:pt x="809323" y="1034636"/>
                    <a:pt x="803135" y="1040825"/>
                  </a:cubicBezTo>
                  <a:cubicBezTo>
                    <a:pt x="796947" y="1047013"/>
                    <a:pt x="788553" y="1050490"/>
                    <a:pt x="779802" y="1050490"/>
                  </a:cubicBezTo>
                  <a:lnTo>
                    <a:pt x="32998" y="1050490"/>
                  </a:lnTo>
                  <a:cubicBezTo>
                    <a:pt x="24247" y="1050490"/>
                    <a:pt x="15853" y="1047013"/>
                    <a:pt x="9665" y="1040825"/>
                  </a:cubicBezTo>
                  <a:cubicBezTo>
                    <a:pt x="3477" y="1034636"/>
                    <a:pt x="0" y="1026243"/>
                    <a:pt x="0" y="1017491"/>
                  </a:cubicBezTo>
                  <a:lnTo>
                    <a:pt x="0" y="32998"/>
                  </a:lnTo>
                  <a:cubicBezTo>
                    <a:pt x="0" y="24247"/>
                    <a:pt x="3477" y="15853"/>
                    <a:pt x="9665" y="9665"/>
                  </a:cubicBezTo>
                  <a:cubicBezTo>
                    <a:pt x="15853" y="3477"/>
                    <a:pt x="24247" y="0"/>
                    <a:pt x="32998" y="0"/>
                  </a:cubicBezTo>
                  <a:lnTo>
                    <a:pt x="779802" y="0"/>
                  </a:lnTo>
                  <a:cubicBezTo>
                    <a:pt x="788553" y="0"/>
                    <a:pt x="796947" y="3477"/>
                    <a:pt x="803135" y="9665"/>
                  </a:cubicBezTo>
                  <a:cubicBezTo>
                    <a:pt x="809323" y="15853"/>
                    <a:pt x="812800" y="24247"/>
                    <a:pt x="812800" y="32998"/>
                  </a:cubicBezTo>
                  <a:close/>
                </a:path>
              </a:pathLst>
            </a:custGeom>
            <a:solidFill>
              <a:srgbClr val="FFFFFF"/>
            </a:solidFill>
          </p:spPr>
        </p:sp>
        <p:sp>
          <p:nvSpPr>
            <p:cNvPr name="TextBox 39" id="39"/>
            <p:cNvSpPr txBox="true"/>
            <p:nvPr/>
          </p:nvSpPr>
          <p:spPr>
            <a:xfrm>
              <a:off x="0" y="-38100"/>
              <a:ext cx="812800" cy="1088590"/>
            </a:xfrm>
            <a:prstGeom prst="rect">
              <a:avLst/>
            </a:prstGeom>
          </p:spPr>
          <p:txBody>
            <a:bodyPr anchor="ctr" rtlCol="false" tIns="50800" lIns="50800" bIns="50800" rIns="50800"/>
            <a:lstStyle/>
            <a:p>
              <a:pPr algn="ctr">
                <a:lnSpc>
                  <a:spcPts val="2659"/>
                </a:lnSpc>
              </a:pPr>
            </a:p>
          </p:txBody>
        </p:sp>
      </p:grpSp>
      <p:grpSp>
        <p:nvGrpSpPr>
          <p:cNvPr name="Group 40" id="40"/>
          <p:cNvGrpSpPr/>
          <p:nvPr/>
        </p:nvGrpSpPr>
        <p:grpSpPr>
          <a:xfrm rot="0">
            <a:off x="2551367" y="3105528"/>
            <a:ext cx="1129037" cy="1129037"/>
            <a:chOff x="0" y="0"/>
            <a:chExt cx="812800" cy="812800"/>
          </a:xfrm>
        </p:grpSpPr>
        <p:sp>
          <p:nvSpPr>
            <p:cNvPr name="Freeform 41" id="41"/>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D1F48"/>
            </a:solidFill>
          </p:spPr>
        </p:sp>
        <p:sp>
          <p:nvSpPr>
            <p:cNvPr name="TextBox 42" id="42"/>
            <p:cNvSpPr txBox="true"/>
            <p:nvPr/>
          </p:nvSpPr>
          <p:spPr>
            <a:xfrm>
              <a:off x="76200" y="38100"/>
              <a:ext cx="660400" cy="698500"/>
            </a:xfrm>
            <a:prstGeom prst="rect">
              <a:avLst/>
            </a:prstGeom>
          </p:spPr>
          <p:txBody>
            <a:bodyPr anchor="ctr" rtlCol="false" tIns="81856" lIns="81856" bIns="81856" rIns="81856"/>
            <a:lstStyle/>
            <a:p>
              <a:pPr algn="ctr">
                <a:lnSpc>
                  <a:spcPts val="2659"/>
                </a:lnSpc>
              </a:pPr>
            </a:p>
          </p:txBody>
        </p:sp>
      </p:grpSp>
      <p:sp>
        <p:nvSpPr>
          <p:cNvPr name="Freeform 43" id="43"/>
          <p:cNvSpPr/>
          <p:nvPr/>
        </p:nvSpPr>
        <p:spPr>
          <a:xfrm flipH="false" flipV="false" rot="0">
            <a:off x="2813721" y="3323229"/>
            <a:ext cx="604329" cy="693635"/>
          </a:xfrm>
          <a:custGeom>
            <a:avLst/>
            <a:gdLst/>
            <a:ahLst/>
            <a:cxnLst/>
            <a:rect r="r" b="b" t="t" l="l"/>
            <a:pathLst>
              <a:path h="693635" w="604329">
                <a:moveTo>
                  <a:pt x="0" y="0"/>
                </a:moveTo>
                <a:lnTo>
                  <a:pt x="604329" y="0"/>
                </a:lnTo>
                <a:lnTo>
                  <a:pt x="604329" y="693635"/>
                </a:lnTo>
                <a:lnTo>
                  <a:pt x="0" y="693635"/>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TextBox 44" id="44"/>
          <p:cNvSpPr txBox="true"/>
          <p:nvPr/>
        </p:nvSpPr>
        <p:spPr>
          <a:xfrm rot="0">
            <a:off x="5448413" y="844155"/>
            <a:ext cx="7386907" cy="489843"/>
          </a:xfrm>
          <a:prstGeom prst="rect">
            <a:avLst/>
          </a:prstGeom>
        </p:spPr>
        <p:txBody>
          <a:bodyPr anchor="t" rtlCol="false" tIns="0" lIns="0" bIns="0" rIns="0">
            <a:spAutoFit/>
          </a:bodyPr>
          <a:lstStyle/>
          <a:p>
            <a:pPr algn="ctr">
              <a:lnSpc>
                <a:spcPts val="3652"/>
              </a:lnSpc>
            </a:pPr>
            <a:r>
              <a:rPr lang="en-US" b="true" sz="3320">
                <a:solidFill>
                  <a:srgbClr val="1F1D49"/>
                </a:solidFill>
                <a:latin typeface="Sofia Pro Heavy"/>
                <a:ea typeface="Sofia Pro Heavy"/>
                <a:cs typeface="Sofia Pro Heavy"/>
                <a:sym typeface="Sofia Pro Heavy"/>
              </a:rPr>
              <a:t>STRONG FOUNDATIONS FOR SCALE</a:t>
            </a:r>
          </a:p>
        </p:txBody>
      </p:sp>
      <p:sp>
        <p:nvSpPr>
          <p:cNvPr name="TextBox 45" id="45"/>
          <p:cNvSpPr txBox="true"/>
          <p:nvPr/>
        </p:nvSpPr>
        <p:spPr>
          <a:xfrm rot="0">
            <a:off x="3567585" y="1600698"/>
            <a:ext cx="11152830" cy="410433"/>
          </a:xfrm>
          <a:prstGeom prst="rect">
            <a:avLst/>
          </a:prstGeom>
        </p:spPr>
        <p:txBody>
          <a:bodyPr anchor="t" rtlCol="false" tIns="0" lIns="0" bIns="0" rIns="0">
            <a:spAutoFit/>
          </a:bodyPr>
          <a:lstStyle/>
          <a:p>
            <a:pPr algn="ctr">
              <a:lnSpc>
                <a:spcPts val="3033"/>
              </a:lnSpc>
            </a:pPr>
            <a:r>
              <a:rPr lang="en-US" sz="3033">
                <a:solidFill>
                  <a:srgbClr val="1F1D49"/>
                </a:solidFill>
                <a:latin typeface="SF Pro Display"/>
                <a:ea typeface="SF Pro Display"/>
                <a:cs typeface="SF Pro Display"/>
                <a:sym typeface="SF Pro Display"/>
              </a:rPr>
              <a:t>Validated traction, investor incentives and de-risked growth pathway</a:t>
            </a:r>
          </a:p>
        </p:txBody>
      </p:sp>
      <p:sp>
        <p:nvSpPr>
          <p:cNvPr name="TextBox 46" id="46"/>
          <p:cNvSpPr txBox="true"/>
          <p:nvPr/>
        </p:nvSpPr>
        <p:spPr>
          <a:xfrm rot="0">
            <a:off x="1723232" y="6120388"/>
            <a:ext cx="2855067" cy="1004016"/>
          </a:xfrm>
          <a:prstGeom prst="rect">
            <a:avLst/>
          </a:prstGeom>
        </p:spPr>
        <p:txBody>
          <a:bodyPr anchor="t" rtlCol="false" tIns="0" lIns="0" bIns="0" rIns="0">
            <a:spAutoFit/>
          </a:bodyPr>
          <a:lstStyle/>
          <a:p>
            <a:pPr algn="ctr">
              <a:lnSpc>
                <a:spcPts val="2002"/>
              </a:lnSpc>
            </a:pPr>
            <a:r>
              <a:rPr lang="en-US" sz="1820">
                <a:solidFill>
                  <a:srgbClr val="1D1F48"/>
                </a:solidFill>
                <a:latin typeface="SF Pro Display"/>
                <a:ea typeface="SF Pro Display"/>
                <a:cs typeface="SF Pro Display"/>
                <a:sym typeface="SF Pro Display"/>
              </a:rPr>
              <a:t>Proprietary testing framework and reporting design safeguarded under registered IP.</a:t>
            </a:r>
          </a:p>
        </p:txBody>
      </p:sp>
      <p:sp>
        <p:nvSpPr>
          <p:cNvPr name="TextBox 47" id="47"/>
          <p:cNvSpPr txBox="true"/>
          <p:nvPr/>
        </p:nvSpPr>
        <p:spPr>
          <a:xfrm rot="0">
            <a:off x="1761634" y="4533449"/>
            <a:ext cx="2778264" cy="660354"/>
          </a:xfrm>
          <a:prstGeom prst="rect">
            <a:avLst/>
          </a:prstGeom>
        </p:spPr>
        <p:txBody>
          <a:bodyPr anchor="t" rtlCol="false" tIns="0" lIns="0" bIns="0" rIns="0">
            <a:spAutoFit/>
          </a:bodyPr>
          <a:lstStyle/>
          <a:p>
            <a:pPr algn="ctr">
              <a:lnSpc>
                <a:spcPts val="2527"/>
              </a:lnSpc>
            </a:pPr>
            <a:r>
              <a:rPr lang="en-US" b="true" sz="2298">
                <a:solidFill>
                  <a:srgbClr val="1D1F48"/>
                </a:solidFill>
                <a:latin typeface="SF Pro Display Bold"/>
                <a:ea typeface="SF Pro Display Bold"/>
                <a:cs typeface="SF Pro Display Bold"/>
                <a:sym typeface="SF Pro Display Bold"/>
              </a:rPr>
              <a:t>IP Protection Secured</a:t>
            </a:r>
          </a:p>
        </p:txBody>
      </p:sp>
    </p:spTree>
  </p:cSld>
  <p:clrMapOvr>
    <a:masterClrMapping/>
  </p:clrMapOvr>
  <p:transition spd="fast">
    <p:fade/>
  </p:transition>
</p:sld>
</file>

<file path=ppt/slides/slide1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540649" y="7177783"/>
            <a:ext cx="2290566" cy="2290566"/>
            <a:chOff x="0" y="0"/>
            <a:chExt cx="812800" cy="812800"/>
          </a:xfrm>
        </p:grpSpPr>
        <p:sp>
          <p:nvSpPr>
            <p:cNvPr name="Freeform 3" id="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00" cap="sq">
              <a:solidFill>
                <a:srgbClr val="1D1F48">
                  <a:alpha val="15686"/>
                </a:srgbClr>
              </a:solidFill>
              <a:prstDash val="solid"/>
              <a:miter/>
            </a:ln>
          </p:spPr>
        </p:sp>
        <p:sp>
          <p:nvSpPr>
            <p:cNvPr name="TextBox 4" id="4"/>
            <p:cNvSpPr txBox="true"/>
            <p:nvPr/>
          </p:nvSpPr>
          <p:spPr>
            <a:xfrm>
              <a:off x="76200" y="38100"/>
              <a:ext cx="660400" cy="698500"/>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16210514" y="-1782102"/>
            <a:ext cx="3564204" cy="3564204"/>
            <a:chOff x="0" y="0"/>
            <a:chExt cx="812800" cy="812800"/>
          </a:xfrm>
        </p:grpSpPr>
        <p:sp>
          <p:nvSpPr>
            <p:cNvPr name="Freeform 6" id="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00" cap="sq">
              <a:solidFill>
                <a:srgbClr val="1D1F48">
                  <a:alpha val="15686"/>
                </a:srgbClr>
              </a:solidFill>
              <a:prstDash val="solid"/>
              <a:miter/>
            </a:ln>
          </p:spPr>
        </p:sp>
        <p:sp>
          <p:nvSpPr>
            <p:cNvPr name="TextBox 7" id="7"/>
            <p:cNvSpPr txBox="true"/>
            <p:nvPr/>
          </p:nvSpPr>
          <p:spPr>
            <a:xfrm>
              <a:off x="76200" y="38100"/>
              <a:ext cx="660400" cy="698500"/>
            </a:xfrm>
            <a:prstGeom prst="rect">
              <a:avLst/>
            </a:prstGeom>
          </p:spPr>
          <p:txBody>
            <a:bodyPr anchor="ctr" rtlCol="false" tIns="50800" lIns="50800" bIns="50800" rIns="50800"/>
            <a:lstStyle/>
            <a:p>
              <a:pPr algn="ctr">
                <a:lnSpc>
                  <a:spcPts val="2659"/>
                </a:lnSpc>
                <a:spcBef>
                  <a:spcPct val="0"/>
                </a:spcBef>
              </a:pPr>
            </a:p>
          </p:txBody>
        </p:sp>
      </p:grpSp>
      <p:sp>
        <p:nvSpPr>
          <p:cNvPr name="Freeform 8" id="8"/>
          <p:cNvSpPr/>
          <p:nvPr/>
        </p:nvSpPr>
        <p:spPr>
          <a:xfrm flipH="false" flipV="false" rot="0">
            <a:off x="14910486" y="9372600"/>
            <a:ext cx="2740722" cy="496298"/>
          </a:xfrm>
          <a:custGeom>
            <a:avLst/>
            <a:gdLst/>
            <a:ahLst/>
            <a:cxnLst/>
            <a:rect r="r" b="b" t="t" l="l"/>
            <a:pathLst>
              <a:path h="496298" w="2740722">
                <a:moveTo>
                  <a:pt x="0" y="0"/>
                </a:moveTo>
                <a:lnTo>
                  <a:pt x="2740721" y="0"/>
                </a:lnTo>
                <a:lnTo>
                  <a:pt x="2740721" y="496298"/>
                </a:lnTo>
                <a:lnTo>
                  <a:pt x="0" y="496298"/>
                </a:lnTo>
                <a:lnTo>
                  <a:pt x="0" y="0"/>
                </a:lnTo>
                <a:close/>
              </a:path>
            </a:pathLst>
          </a:custGeom>
          <a:blipFill>
            <a:blip r:embed="rId2">
              <a:extLst>
                <a:ext uri="{96DAC541-7B7A-43D3-8B79-37D633B846F1}">
                  <asvg:svgBlip xmlns:asvg="http://schemas.microsoft.com/office/drawing/2016/SVG/main" r:embed="rId3"/>
                </a:ext>
              </a:extLst>
            </a:blip>
            <a:stretch>
              <a:fillRect l="-19922" t="0" r="0" b="0"/>
            </a:stretch>
          </a:blipFill>
        </p:spPr>
      </p:sp>
      <p:sp>
        <p:nvSpPr>
          <p:cNvPr name="Freeform 9" id="9"/>
          <p:cNvSpPr/>
          <p:nvPr/>
        </p:nvSpPr>
        <p:spPr>
          <a:xfrm flipH="false" flipV="false" rot="0">
            <a:off x="14355732" y="9372600"/>
            <a:ext cx="524029" cy="506422"/>
          </a:xfrm>
          <a:custGeom>
            <a:avLst/>
            <a:gdLst/>
            <a:ahLst/>
            <a:cxnLst/>
            <a:rect r="r" b="b" t="t" l="l"/>
            <a:pathLst>
              <a:path h="506422" w="524029">
                <a:moveTo>
                  <a:pt x="0" y="0"/>
                </a:moveTo>
                <a:lnTo>
                  <a:pt x="524030" y="0"/>
                </a:lnTo>
                <a:lnTo>
                  <a:pt x="524030" y="506422"/>
                </a:lnTo>
                <a:lnTo>
                  <a:pt x="0" y="506422"/>
                </a:lnTo>
                <a:lnTo>
                  <a:pt x="0" y="0"/>
                </a:lnTo>
                <a:close/>
              </a:path>
            </a:pathLst>
          </a:custGeom>
          <a:blipFill>
            <a:blip r:embed="rId4">
              <a:extLst>
                <a:ext uri="{96DAC541-7B7A-43D3-8B79-37D633B846F1}">
                  <asvg:svgBlip xmlns:asvg="http://schemas.microsoft.com/office/drawing/2016/SVG/main" r:embed="rId5"/>
                </a:ext>
              </a:extLst>
            </a:blip>
            <a:stretch>
              <a:fillRect l="0" t="0" r="-540000" b="0"/>
            </a:stretch>
          </a:blipFill>
        </p:spPr>
      </p:sp>
      <p:sp>
        <p:nvSpPr>
          <p:cNvPr name="TextBox 10" id="10"/>
          <p:cNvSpPr txBox="true"/>
          <p:nvPr/>
        </p:nvSpPr>
        <p:spPr>
          <a:xfrm rot="0">
            <a:off x="1028700" y="739234"/>
            <a:ext cx="7386907" cy="489821"/>
          </a:xfrm>
          <a:prstGeom prst="rect">
            <a:avLst/>
          </a:prstGeom>
        </p:spPr>
        <p:txBody>
          <a:bodyPr anchor="t" rtlCol="false" tIns="0" lIns="0" bIns="0" rIns="0">
            <a:spAutoFit/>
          </a:bodyPr>
          <a:lstStyle/>
          <a:p>
            <a:pPr algn="l">
              <a:lnSpc>
                <a:spcPts val="3652"/>
              </a:lnSpc>
            </a:pPr>
            <a:r>
              <a:rPr lang="en-US" b="true" sz="3320">
                <a:solidFill>
                  <a:srgbClr val="1F1D49"/>
                </a:solidFill>
                <a:latin typeface="Sofia Pro Heavy"/>
                <a:ea typeface="Sofia Pro Heavy"/>
                <a:cs typeface="Sofia Pro Heavy"/>
                <a:sym typeface="Sofia Pro Heavy"/>
              </a:rPr>
              <a:t>THE FINANCIALS</a:t>
            </a:r>
          </a:p>
        </p:txBody>
      </p:sp>
      <p:sp>
        <p:nvSpPr>
          <p:cNvPr name="TextBox 11" id="11"/>
          <p:cNvSpPr txBox="true"/>
          <p:nvPr/>
        </p:nvSpPr>
        <p:spPr>
          <a:xfrm rot="0">
            <a:off x="1028700" y="1419126"/>
            <a:ext cx="11152830" cy="410433"/>
          </a:xfrm>
          <a:prstGeom prst="rect">
            <a:avLst/>
          </a:prstGeom>
        </p:spPr>
        <p:txBody>
          <a:bodyPr anchor="t" rtlCol="false" tIns="0" lIns="0" bIns="0" rIns="0">
            <a:spAutoFit/>
          </a:bodyPr>
          <a:lstStyle/>
          <a:p>
            <a:pPr algn="l">
              <a:lnSpc>
                <a:spcPts val="3033"/>
              </a:lnSpc>
            </a:pPr>
            <a:r>
              <a:rPr lang="en-US" sz="3033">
                <a:solidFill>
                  <a:srgbClr val="1F1D49"/>
                </a:solidFill>
                <a:latin typeface="SF Pro Display"/>
                <a:ea typeface="SF Pro Display"/>
                <a:cs typeface="SF Pro Display"/>
                <a:sym typeface="SF Pro Display"/>
              </a:rPr>
              <a:t>2 year revenue and profit projections</a:t>
            </a:r>
          </a:p>
        </p:txBody>
      </p:sp>
      <p:grpSp>
        <p:nvGrpSpPr>
          <p:cNvPr name="Group 12" id="12"/>
          <p:cNvGrpSpPr/>
          <p:nvPr/>
        </p:nvGrpSpPr>
        <p:grpSpPr>
          <a:xfrm rot="0">
            <a:off x="8585684" y="2717495"/>
            <a:ext cx="9065523" cy="5119207"/>
            <a:chOff x="0" y="0"/>
            <a:chExt cx="13411516" cy="7573345"/>
          </a:xfrm>
        </p:grpSpPr>
        <p:sp>
          <p:nvSpPr>
            <p:cNvPr name="Freeform 13" id="13"/>
            <p:cNvSpPr/>
            <p:nvPr/>
          </p:nvSpPr>
          <p:spPr>
            <a:xfrm flipH="false" flipV="false" rot="0">
              <a:off x="0" y="0"/>
              <a:ext cx="13411572" cy="7573406"/>
            </a:xfrm>
            <a:custGeom>
              <a:avLst/>
              <a:gdLst/>
              <a:ahLst/>
              <a:cxnLst/>
              <a:rect r="r" b="b" t="t" l="l"/>
              <a:pathLst>
                <a:path h="7573406" w="13411572">
                  <a:moveTo>
                    <a:pt x="0" y="0"/>
                  </a:moveTo>
                  <a:lnTo>
                    <a:pt x="13411572" y="0"/>
                  </a:lnTo>
                  <a:lnTo>
                    <a:pt x="13411572" y="7573406"/>
                  </a:lnTo>
                  <a:lnTo>
                    <a:pt x="0" y="7573406"/>
                  </a:lnTo>
                  <a:lnTo>
                    <a:pt x="0" y="0"/>
                  </a:lnTo>
                  <a:close/>
                </a:path>
              </a:pathLst>
            </a:custGeom>
            <a:blipFill>
              <a:blip r:embed="rId6"/>
              <a:stretch>
                <a:fillRect l="0" t="-2707" r="0" b="-2707"/>
              </a:stretch>
            </a:blipFill>
          </p:spPr>
        </p:sp>
      </p:grpSp>
      <p:sp>
        <p:nvSpPr>
          <p:cNvPr name="TextBox 14" id="14"/>
          <p:cNvSpPr txBox="true"/>
          <p:nvPr/>
        </p:nvSpPr>
        <p:spPr>
          <a:xfrm rot="0">
            <a:off x="1028700" y="7094829"/>
            <a:ext cx="1777591" cy="717684"/>
          </a:xfrm>
          <a:prstGeom prst="rect">
            <a:avLst/>
          </a:prstGeom>
        </p:spPr>
        <p:txBody>
          <a:bodyPr anchor="t" rtlCol="false" tIns="0" lIns="0" bIns="0" rIns="0">
            <a:spAutoFit/>
          </a:bodyPr>
          <a:lstStyle/>
          <a:p>
            <a:pPr algn="l">
              <a:lnSpc>
                <a:spcPts val="5318"/>
              </a:lnSpc>
            </a:pPr>
            <a:r>
              <a:rPr lang="en-US" b="true" sz="4834">
                <a:solidFill>
                  <a:srgbClr val="FFB200"/>
                </a:solidFill>
                <a:latin typeface="Sofia Pro Heavy"/>
                <a:ea typeface="Sofia Pro Heavy"/>
                <a:cs typeface="Sofia Pro Heavy"/>
                <a:sym typeface="Sofia Pro Heavy"/>
              </a:rPr>
              <a:t>$30M</a:t>
            </a:r>
          </a:p>
        </p:txBody>
      </p:sp>
      <p:sp>
        <p:nvSpPr>
          <p:cNvPr name="TextBox 15" id="15"/>
          <p:cNvSpPr txBox="true"/>
          <p:nvPr/>
        </p:nvSpPr>
        <p:spPr>
          <a:xfrm rot="0">
            <a:off x="2806291" y="7197889"/>
            <a:ext cx="5139967" cy="374213"/>
          </a:xfrm>
          <a:prstGeom prst="rect">
            <a:avLst/>
          </a:prstGeom>
        </p:spPr>
        <p:txBody>
          <a:bodyPr anchor="t" rtlCol="false" tIns="0" lIns="0" bIns="0" rIns="0">
            <a:spAutoFit/>
          </a:bodyPr>
          <a:lstStyle/>
          <a:p>
            <a:pPr algn="l">
              <a:lnSpc>
                <a:spcPts val="2701"/>
              </a:lnSpc>
            </a:pPr>
            <a:r>
              <a:rPr lang="en-US" b="true" sz="2455">
                <a:solidFill>
                  <a:srgbClr val="1D1F48"/>
                </a:solidFill>
                <a:latin typeface="Sofia Pro Heavy"/>
                <a:ea typeface="Sofia Pro Heavy"/>
                <a:cs typeface="Sofia Pro Heavy"/>
                <a:sym typeface="Sofia Pro Heavy"/>
              </a:rPr>
              <a:t>PROJECTED REVENUE IN 5 YEARS</a:t>
            </a:r>
          </a:p>
        </p:txBody>
      </p:sp>
      <p:sp>
        <p:nvSpPr>
          <p:cNvPr name="TextBox 16" id="16"/>
          <p:cNvSpPr txBox="true"/>
          <p:nvPr/>
        </p:nvSpPr>
        <p:spPr>
          <a:xfrm rot="0">
            <a:off x="2806291" y="7554614"/>
            <a:ext cx="3013557" cy="282089"/>
          </a:xfrm>
          <a:prstGeom prst="rect">
            <a:avLst/>
          </a:prstGeom>
        </p:spPr>
        <p:txBody>
          <a:bodyPr anchor="t" rtlCol="false" tIns="0" lIns="0" bIns="0" rIns="0">
            <a:spAutoFit/>
          </a:bodyPr>
          <a:lstStyle/>
          <a:p>
            <a:pPr algn="l">
              <a:lnSpc>
                <a:spcPts val="2204"/>
              </a:lnSpc>
              <a:spcBef>
                <a:spcPct val="0"/>
              </a:spcBef>
            </a:pPr>
            <a:r>
              <a:rPr lang="en-US" sz="1574">
                <a:solidFill>
                  <a:srgbClr val="1F1D49"/>
                </a:solidFill>
                <a:latin typeface="SF Pro Display"/>
                <a:ea typeface="SF Pro Display"/>
                <a:cs typeface="SF Pro Display"/>
                <a:sym typeface="SF Pro Display"/>
              </a:rPr>
              <a:t>(~3.5% of $800M TAM).</a:t>
            </a:r>
          </a:p>
        </p:txBody>
      </p:sp>
      <p:sp>
        <p:nvSpPr>
          <p:cNvPr name="AutoShape 17" id="17"/>
          <p:cNvSpPr/>
          <p:nvPr/>
        </p:nvSpPr>
        <p:spPr>
          <a:xfrm>
            <a:off x="1028700" y="6243332"/>
            <a:ext cx="6004813" cy="0"/>
          </a:xfrm>
          <a:prstGeom prst="line">
            <a:avLst/>
          </a:prstGeom>
          <a:ln cap="flat" w="28575">
            <a:solidFill>
              <a:srgbClr val="1F1D49"/>
            </a:solidFill>
            <a:prstDash val="solid"/>
            <a:headEnd type="none" len="sm" w="sm"/>
            <a:tailEnd type="none" len="sm" w="sm"/>
          </a:ln>
        </p:spPr>
      </p:sp>
      <p:sp>
        <p:nvSpPr>
          <p:cNvPr name="TextBox 18" id="18"/>
          <p:cNvSpPr txBox="true"/>
          <p:nvPr/>
        </p:nvSpPr>
        <p:spPr>
          <a:xfrm rot="0">
            <a:off x="984501" y="3113129"/>
            <a:ext cx="6657136" cy="2030371"/>
          </a:xfrm>
          <a:prstGeom prst="rect">
            <a:avLst/>
          </a:prstGeom>
        </p:spPr>
        <p:txBody>
          <a:bodyPr anchor="t" rtlCol="false" tIns="0" lIns="0" bIns="0" rIns="0">
            <a:spAutoFit/>
          </a:bodyPr>
          <a:lstStyle/>
          <a:p>
            <a:pPr algn="l" marL="498917" indent="-249458" lvl="1">
              <a:lnSpc>
                <a:spcPts val="2310"/>
              </a:lnSpc>
              <a:buFont typeface="Arial"/>
              <a:buChar char="•"/>
            </a:pPr>
            <a:r>
              <a:rPr lang="en-US" sz="2310">
                <a:solidFill>
                  <a:srgbClr val="1F1D49"/>
                </a:solidFill>
                <a:latin typeface="SF Pro Display"/>
                <a:ea typeface="SF Pro Display"/>
                <a:cs typeface="SF Pro Display"/>
                <a:sym typeface="SF Pro Display"/>
              </a:rPr>
              <a:t>9 industry verticals underpin the model</a:t>
            </a:r>
          </a:p>
          <a:p>
            <a:pPr algn="l">
              <a:lnSpc>
                <a:spcPts val="2310"/>
              </a:lnSpc>
            </a:pPr>
          </a:p>
          <a:p>
            <a:pPr algn="l" marL="498917" indent="-249458" lvl="1">
              <a:lnSpc>
                <a:spcPts val="2310"/>
              </a:lnSpc>
              <a:buFont typeface="Arial"/>
              <a:buChar char="•"/>
            </a:pPr>
            <a:r>
              <a:rPr lang="en-US" sz="2310">
                <a:solidFill>
                  <a:srgbClr val="1F1D49"/>
                </a:solidFill>
                <a:latin typeface="SF Pro Display"/>
                <a:ea typeface="SF Pro Display"/>
                <a:cs typeface="SF Pro Display"/>
                <a:sym typeface="SF Pro Display"/>
              </a:rPr>
              <a:t>85% gross margins and &lt;24-month break-even timeline</a:t>
            </a:r>
          </a:p>
          <a:p>
            <a:pPr algn="l">
              <a:lnSpc>
                <a:spcPts val="2310"/>
              </a:lnSpc>
            </a:pPr>
          </a:p>
          <a:p>
            <a:pPr algn="l" marL="498917" indent="-249458" lvl="1">
              <a:lnSpc>
                <a:spcPts val="2310"/>
              </a:lnSpc>
              <a:buFont typeface="Arial"/>
              <a:buChar char="•"/>
            </a:pPr>
            <a:r>
              <a:rPr lang="en-US" sz="2310">
                <a:solidFill>
                  <a:srgbClr val="1F1D49"/>
                </a:solidFill>
                <a:latin typeface="SF Pro Display"/>
                <a:ea typeface="SF Pro Display"/>
                <a:cs typeface="SF Pro Display"/>
                <a:sym typeface="SF Pro Display"/>
              </a:rPr>
              <a:t>High margin SaaS model with recurring revenue and scalable growth across industries</a:t>
            </a:r>
          </a:p>
        </p:txBody>
      </p:sp>
    </p:spTree>
  </p:cSld>
  <p:clrMapOvr>
    <a:masterClrMapping/>
  </p:clrMapOvr>
  <p:transition spd="fast">
    <p:fade/>
  </p:transition>
</p:sld>
</file>

<file path=ppt/slides/slide14.xml><?xml version="1.0" encoding="utf-8"?>
<p:sld xmlns:p="http://schemas.openxmlformats.org/presentationml/2006/main" xmlns:a="http://schemas.openxmlformats.org/drawingml/2006/main" xmlns:r="http://schemas.openxmlformats.org/officeDocument/2006/relationships">
  <p:cSld>
    <p:bg>
      <p:bgPr>
        <a:solidFill>
          <a:srgbClr val="FDFDFD"/>
        </a:solidFill>
      </p:bgPr>
    </p:bg>
    <p:spTree>
      <p:nvGrpSpPr>
        <p:cNvPr id="1" name=""/>
        <p:cNvGrpSpPr/>
        <p:nvPr/>
      </p:nvGrpSpPr>
      <p:grpSpPr>
        <a:xfrm>
          <a:off x="0" y="0"/>
          <a:ext cx="0" cy="0"/>
          <a:chOff x="0" y="0"/>
          <a:chExt cx="0" cy="0"/>
        </a:xfrm>
      </p:grpSpPr>
      <p:grpSp>
        <p:nvGrpSpPr>
          <p:cNvPr name="Group 2" id="2"/>
          <p:cNvGrpSpPr/>
          <p:nvPr/>
        </p:nvGrpSpPr>
        <p:grpSpPr>
          <a:xfrm rot="0">
            <a:off x="-1730363" y="-2076218"/>
            <a:ext cx="3564204" cy="3564204"/>
            <a:chOff x="0" y="0"/>
            <a:chExt cx="812800" cy="812800"/>
          </a:xfrm>
        </p:grpSpPr>
        <p:sp>
          <p:nvSpPr>
            <p:cNvPr name="Freeform 3" id="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00" cap="sq">
              <a:solidFill>
                <a:srgbClr val="1D1F48">
                  <a:alpha val="15686"/>
                </a:srgbClr>
              </a:solidFill>
              <a:prstDash val="solid"/>
              <a:miter/>
            </a:ln>
          </p:spPr>
        </p:sp>
        <p:sp>
          <p:nvSpPr>
            <p:cNvPr name="TextBox 4" id="4"/>
            <p:cNvSpPr txBox="true"/>
            <p:nvPr/>
          </p:nvSpPr>
          <p:spPr>
            <a:xfrm>
              <a:off x="76200" y="38100"/>
              <a:ext cx="660400" cy="698500"/>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16491478" y="8661023"/>
            <a:ext cx="3564204" cy="3564204"/>
            <a:chOff x="0" y="0"/>
            <a:chExt cx="812800" cy="812800"/>
          </a:xfrm>
        </p:grpSpPr>
        <p:sp>
          <p:nvSpPr>
            <p:cNvPr name="Freeform 6" id="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00" cap="sq">
              <a:solidFill>
                <a:srgbClr val="1D1F48">
                  <a:alpha val="15686"/>
                </a:srgbClr>
              </a:solidFill>
              <a:prstDash val="solid"/>
              <a:miter/>
            </a:ln>
          </p:spPr>
        </p:sp>
        <p:sp>
          <p:nvSpPr>
            <p:cNvPr name="TextBox 7" id="7"/>
            <p:cNvSpPr txBox="true"/>
            <p:nvPr/>
          </p:nvSpPr>
          <p:spPr>
            <a:xfrm>
              <a:off x="76200" y="38100"/>
              <a:ext cx="660400" cy="698500"/>
            </a:xfrm>
            <a:prstGeom prst="rect">
              <a:avLst/>
            </a:prstGeom>
          </p:spPr>
          <p:txBody>
            <a:bodyPr anchor="ctr" rtlCol="false" tIns="50800" lIns="50800" bIns="50800" rIns="50800"/>
            <a:lstStyle/>
            <a:p>
              <a:pPr algn="ctr">
                <a:lnSpc>
                  <a:spcPts val="2659"/>
                </a:lnSpc>
                <a:spcBef>
                  <a:spcPct val="0"/>
                </a:spcBef>
              </a:pPr>
            </a:p>
          </p:txBody>
        </p:sp>
      </p:grpSp>
      <p:grpSp>
        <p:nvGrpSpPr>
          <p:cNvPr name="Group 8" id="8"/>
          <p:cNvGrpSpPr/>
          <p:nvPr/>
        </p:nvGrpSpPr>
        <p:grpSpPr>
          <a:xfrm rot="0">
            <a:off x="14203332" y="9258300"/>
            <a:ext cx="3295475" cy="506422"/>
            <a:chOff x="0" y="0"/>
            <a:chExt cx="4393967" cy="675229"/>
          </a:xfrm>
        </p:grpSpPr>
        <p:sp>
          <p:nvSpPr>
            <p:cNvPr name="Freeform 9" id="9"/>
            <p:cNvSpPr/>
            <p:nvPr/>
          </p:nvSpPr>
          <p:spPr>
            <a:xfrm flipH="false" flipV="false" rot="0">
              <a:off x="739671" y="0"/>
              <a:ext cx="3654296" cy="661731"/>
            </a:xfrm>
            <a:custGeom>
              <a:avLst/>
              <a:gdLst/>
              <a:ahLst/>
              <a:cxnLst/>
              <a:rect r="r" b="b" t="t" l="l"/>
              <a:pathLst>
                <a:path h="661731" w="3654296">
                  <a:moveTo>
                    <a:pt x="0" y="0"/>
                  </a:moveTo>
                  <a:lnTo>
                    <a:pt x="3654296" y="0"/>
                  </a:lnTo>
                  <a:lnTo>
                    <a:pt x="3654296" y="661731"/>
                  </a:lnTo>
                  <a:lnTo>
                    <a:pt x="0" y="661731"/>
                  </a:lnTo>
                  <a:lnTo>
                    <a:pt x="0" y="0"/>
                  </a:lnTo>
                  <a:close/>
                </a:path>
              </a:pathLst>
            </a:custGeom>
            <a:blipFill>
              <a:blip r:embed="rId3">
                <a:extLst>
                  <a:ext uri="{96DAC541-7B7A-43D3-8B79-37D633B846F1}">
                    <asvg:svgBlip xmlns:asvg="http://schemas.microsoft.com/office/drawing/2016/SVG/main" r:embed="rId4"/>
                  </a:ext>
                </a:extLst>
              </a:blip>
              <a:stretch>
                <a:fillRect l="-19922" t="0" r="0" b="0"/>
              </a:stretch>
            </a:blipFill>
          </p:spPr>
        </p:sp>
        <p:sp>
          <p:nvSpPr>
            <p:cNvPr name="Freeform 10" id="10"/>
            <p:cNvSpPr/>
            <p:nvPr/>
          </p:nvSpPr>
          <p:spPr>
            <a:xfrm flipH="false" flipV="false" rot="0">
              <a:off x="0" y="0"/>
              <a:ext cx="698706" cy="675229"/>
            </a:xfrm>
            <a:custGeom>
              <a:avLst/>
              <a:gdLst/>
              <a:ahLst/>
              <a:cxnLst/>
              <a:rect r="r" b="b" t="t" l="l"/>
              <a:pathLst>
                <a:path h="675229" w="698706">
                  <a:moveTo>
                    <a:pt x="0" y="0"/>
                  </a:moveTo>
                  <a:lnTo>
                    <a:pt x="698706" y="0"/>
                  </a:lnTo>
                  <a:lnTo>
                    <a:pt x="698706" y="675229"/>
                  </a:lnTo>
                  <a:lnTo>
                    <a:pt x="0" y="675229"/>
                  </a:lnTo>
                  <a:lnTo>
                    <a:pt x="0" y="0"/>
                  </a:lnTo>
                  <a:close/>
                </a:path>
              </a:pathLst>
            </a:custGeom>
            <a:blipFill>
              <a:blip r:embed="rId5">
                <a:extLst>
                  <a:ext uri="{96DAC541-7B7A-43D3-8B79-37D633B846F1}">
                    <asvg:svgBlip xmlns:asvg="http://schemas.microsoft.com/office/drawing/2016/SVG/main" r:embed="rId6"/>
                  </a:ext>
                </a:extLst>
              </a:blip>
              <a:stretch>
                <a:fillRect l="0" t="0" r="-540000" b="0"/>
              </a:stretch>
            </a:blipFill>
          </p:spPr>
        </p:sp>
      </p:grpSp>
      <p:graphicFrame>
        <p:nvGraphicFramePr>
          <p:cNvPr name="Object 11" id="11"/>
          <p:cNvGraphicFramePr/>
          <p:nvPr/>
        </p:nvGraphicFramePr>
        <p:xfrm>
          <a:off x="10247576" y="6546704"/>
          <a:ext cx="14053669" cy="4857750"/>
        </p:xfrm>
        <a:graphic>
          <a:graphicData uri="http://schemas.openxmlformats.org/presentationml/2006/ole">
            <p:oleObj imgW="16865600" imgH="7658100" r:id="rId8" progId="Excel.Sheet.12" name="Worksheet">
              <p:embed/>
              <p:pic>
                <p:nvPicPr>
                  <p:cNvPr name="" id="0"/>
                  <p:cNvPicPr/>
                  <p:nvPr/>
                </p:nvPicPr>
                <p:blipFill>
                  <a:blip r:embed="rId7"/>
                  <a:stretch>
                    <a:fillRect/>
                  </a:stretch>
                </p:blipFill>
                <p:spPr>
                  <a:xfrm>
                    <a:off x="1270000" y="1270000"/>
                    <a:ext cx="1270000" cy="1270000"/>
                  </a:xfrm>
                  <a:prstGeom prst="rect"/>
                </p:spPr>
              </p:pic>
            </p:oleObj>
          </a:graphicData>
        </a:graphic>
      </p:graphicFrame>
      <p:sp>
        <p:nvSpPr>
          <p:cNvPr name="TextBox 12" id="12"/>
          <p:cNvSpPr txBox="true"/>
          <p:nvPr/>
        </p:nvSpPr>
        <p:spPr>
          <a:xfrm rot="0">
            <a:off x="1260087" y="1287884"/>
            <a:ext cx="4069806" cy="489821"/>
          </a:xfrm>
          <a:prstGeom prst="rect">
            <a:avLst/>
          </a:prstGeom>
        </p:spPr>
        <p:txBody>
          <a:bodyPr anchor="t" rtlCol="false" tIns="0" lIns="0" bIns="0" rIns="0">
            <a:spAutoFit/>
          </a:bodyPr>
          <a:lstStyle/>
          <a:p>
            <a:pPr algn="l">
              <a:lnSpc>
                <a:spcPts val="3652"/>
              </a:lnSpc>
            </a:pPr>
            <a:r>
              <a:rPr lang="en-US" b="true" sz="3320">
                <a:solidFill>
                  <a:srgbClr val="1D1F48"/>
                </a:solidFill>
                <a:latin typeface="Sofia Pro Heavy"/>
                <a:ea typeface="Sofia Pro Heavy"/>
                <a:cs typeface="Sofia Pro Heavy"/>
                <a:sym typeface="Sofia Pro Heavy"/>
              </a:rPr>
              <a:t>INVESTMENT</a:t>
            </a:r>
          </a:p>
        </p:txBody>
      </p:sp>
      <p:grpSp>
        <p:nvGrpSpPr>
          <p:cNvPr name="Group 13" id="13"/>
          <p:cNvGrpSpPr/>
          <p:nvPr/>
        </p:nvGrpSpPr>
        <p:grpSpPr>
          <a:xfrm rot="0">
            <a:off x="11473416" y="1528032"/>
            <a:ext cx="4377654" cy="4729743"/>
            <a:chOff x="0" y="0"/>
            <a:chExt cx="5836872" cy="6306324"/>
          </a:xfrm>
        </p:grpSpPr>
        <p:pic>
          <p:nvPicPr>
            <p:cNvPr name="Picture 14" id="14"/>
            <p:cNvPicPr>
              <a:picLocks noChangeAspect="true"/>
            </p:cNvPicPr>
            <p:nvPr/>
          </p:nvPicPr>
          <p:blipFill>
            <a:blip r:embed="rId9"/>
            <a:stretch>
              <a:fillRect/>
            </a:stretch>
          </p:blipFill>
          <p:spPr>
            <a:xfrm rot="0">
              <a:off x="-583687" y="-114235"/>
              <a:ext cx="7004246" cy="7004246"/>
            </a:xfrm>
            <a:prstGeom prst="rect">
              <a:avLst/>
            </a:prstGeom>
          </p:spPr>
        </p:pic>
        <p:sp>
          <p:nvSpPr>
            <p:cNvPr name="TextBox 15" id="15"/>
            <p:cNvSpPr txBox="true"/>
            <p:nvPr/>
          </p:nvSpPr>
          <p:spPr>
            <a:xfrm rot="0">
              <a:off x="3430733" y="2942615"/>
              <a:ext cx="1708215" cy="522614"/>
            </a:xfrm>
            <a:prstGeom prst="rect">
              <a:avLst/>
            </a:prstGeom>
          </p:spPr>
          <p:txBody>
            <a:bodyPr anchor="t" rtlCol="false" tIns="0" lIns="0" bIns="0" rIns="0">
              <a:spAutoFit/>
            </a:bodyPr>
            <a:lstStyle/>
            <a:p>
              <a:pPr algn="ctr">
                <a:lnSpc>
                  <a:spcPts val="1568"/>
                </a:lnSpc>
              </a:pPr>
              <a:r>
                <a:rPr lang="en-US" sz="1425">
                  <a:solidFill>
                    <a:srgbClr val="000000"/>
                  </a:solidFill>
                  <a:latin typeface="SF Pro Display"/>
                  <a:ea typeface="SF Pro Display"/>
                  <a:cs typeface="SF Pro Display"/>
                  <a:sym typeface="SF Pro Display"/>
                </a:rPr>
                <a:t>Product Development</a:t>
              </a:r>
            </a:p>
          </p:txBody>
        </p:sp>
        <p:sp>
          <p:nvSpPr>
            <p:cNvPr name="TextBox 16" id="16"/>
            <p:cNvSpPr txBox="true"/>
            <p:nvPr/>
          </p:nvSpPr>
          <p:spPr>
            <a:xfrm rot="0">
              <a:off x="953111" y="3493524"/>
              <a:ext cx="1708215" cy="472534"/>
            </a:xfrm>
            <a:prstGeom prst="rect">
              <a:avLst/>
            </a:prstGeom>
          </p:spPr>
          <p:txBody>
            <a:bodyPr anchor="t" rtlCol="false" tIns="0" lIns="0" bIns="0" rIns="0">
              <a:spAutoFit/>
            </a:bodyPr>
            <a:lstStyle/>
            <a:p>
              <a:pPr algn="ctr">
                <a:lnSpc>
                  <a:spcPts val="2635"/>
                </a:lnSpc>
              </a:pPr>
              <a:r>
                <a:rPr lang="en-US" b="true" sz="2395">
                  <a:solidFill>
                    <a:srgbClr val="000000"/>
                  </a:solidFill>
                  <a:latin typeface="SF Pro Display Bold"/>
                  <a:ea typeface="SF Pro Display Bold"/>
                  <a:cs typeface="SF Pro Display Bold"/>
                  <a:sym typeface="SF Pro Display Bold"/>
                </a:rPr>
                <a:t>56%</a:t>
              </a:r>
            </a:p>
          </p:txBody>
        </p:sp>
        <p:sp>
          <p:nvSpPr>
            <p:cNvPr name="TextBox 17" id="17"/>
            <p:cNvSpPr txBox="true"/>
            <p:nvPr/>
          </p:nvSpPr>
          <p:spPr>
            <a:xfrm rot="0">
              <a:off x="1978259" y="1426029"/>
              <a:ext cx="941202" cy="398578"/>
            </a:xfrm>
            <a:prstGeom prst="rect">
              <a:avLst/>
            </a:prstGeom>
          </p:spPr>
          <p:txBody>
            <a:bodyPr anchor="t" rtlCol="false" tIns="0" lIns="0" bIns="0" rIns="0">
              <a:spAutoFit/>
            </a:bodyPr>
            <a:lstStyle/>
            <a:p>
              <a:pPr algn="ctr">
                <a:lnSpc>
                  <a:spcPts val="1141"/>
                </a:lnSpc>
              </a:pPr>
              <a:r>
                <a:rPr lang="en-US" sz="1038">
                  <a:solidFill>
                    <a:srgbClr val="FFFFFF"/>
                  </a:solidFill>
                  <a:latin typeface="SF Pro Display"/>
                  <a:ea typeface="SF Pro Display"/>
                  <a:cs typeface="SF Pro Display"/>
                  <a:sym typeface="SF Pro Display"/>
                </a:rPr>
                <a:t>Working capital</a:t>
              </a:r>
            </a:p>
          </p:txBody>
        </p:sp>
        <p:sp>
          <p:nvSpPr>
            <p:cNvPr name="TextBox 18" id="18"/>
            <p:cNvSpPr txBox="true"/>
            <p:nvPr/>
          </p:nvSpPr>
          <p:spPr>
            <a:xfrm rot="0">
              <a:off x="953111" y="4139779"/>
              <a:ext cx="1708215" cy="522614"/>
            </a:xfrm>
            <a:prstGeom prst="rect">
              <a:avLst/>
            </a:prstGeom>
          </p:spPr>
          <p:txBody>
            <a:bodyPr anchor="t" rtlCol="false" tIns="0" lIns="0" bIns="0" rIns="0">
              <a:spAutoFit/>
            </a:bodyPr>
            <a:lstStyle/>
            <a:p>
              <a:pPr algn="ctr">
                <a:lnSpc>
                  <a:spcPts val="1568"/>
                </a:lnSpc>
              </a:pPr>
              <a:r>
                <a:rPr lang="en-US" sz="1425">
                  <a:solidFill>
                    <a:srgbClr val="000000"/>
                  </a:solidFill>
                  <a:latin typeface="SF Pro Display"/>
                  <a:ea typeface="SF Pro Display"/>
                  <a:cs typeface="SF Pro Display"/>
                  <a:sym typeface="SF Pro Display"/>
                </a:rPr>
                <a:t>Sales and Marketing</a:t>
              </a:r>
            </a:p>
          </p:txBody>
        </p:sp>
        <p:sp>
          <p:nvSpPr>
            <p:cNvPr name="TextBox 19" id="19"/>
            <p:cNvSpPr txBox="true"/>
            <p:nvPr/>
          </p:nvSpPr>
          <p:spPr>
            <a:xfrm rot="0">
              <a:off x="3430733" y="2279068"/>
              <a:ext cx="1708215" cy="472534"/>
            </a:xfrm>
            <a:prstGeom prst="rect">
              <a:avLst/>
            </a:prstGeom>
          </p:spPr>
          <p:txBody>
            <a:bodyPr anchor="t" rtlCol="false" tIns="0" lIns="0" bIns="0" rIns="0">
              <a:spAutoFit/>
            </a:bodyPr>
            <a:lstStyle/>
            <a:p>
              <a:pPr algn="ctr">
                <a:lnSpc>
                  <a:spcPts val="2635"/>
                </a:lnSpc>
              </a:pPr>
              <a:r>
                <a:rPr lang="en-US" b="true" sz="2395">
                  <a:solidFill>
                    <a:srgbClr val="000000"/>
                  </a:solidFill>
                  <a:latin typeface="SF Pro Display Bold"/>
                  <a:ea typeface="SF Pro Display Bold"/>
                  <a:cs typeface="SF Pro Display Bold"/>
                  <a:sym typeface="SF Pro Display Bold"/>
                </a:rPr>
                <a:t>36%</a:t>
              </a:r>
            </a:p>
          </p:txBody>
        </p:sp>
        <p:sp>
          <p:nvSpPr>
            <p:cNvPr name="TextBox 20" id="20"/>
            <p:cNvSpPr txBox="true"/>
            <p:nvPr/>
          </p:nvSpPr>
          <p:spPr>
            <a:xfrm rot="0">
              <a:off x="1847510" y="980927"/>
              <a:ext cx="1243893" cy="341470"/>
            </a:xfrm>
            <a:prstGeom prst="rect">
              <a:avLst/>
            </a:prstGeom>
          </p:spPr>
          <p:txBody>
            <a:bodyPr anchor="t" rtlCol="false" tIns="0" lIns="0" bIns="0" rIns="0">
              <a:spAutoFit/>
            </a:bodyPr>
            <a:lstStyle/>
            <a:p>
              <a:pPr algn="ctr">
                <a:lnSpc>
                  <a:spcPts val="1918"/>
                </a:lnSpc>
              </a:pPr>
              <a:r>
                <a:rPr lang="en-US" b="true" sz="1744">
                  <a:solidFill>
                    <a:srgbClr val="FFFFFF"/>
                  </a:solidFill>
                  <a:latin typeface="SF Pro Display Bold"/>
                  <a:ea typeface="SF Pro Display Bold"/>
                  <a:cs typeface="SF Pro Display Bold"/>
                  <a:sym typeface="SF Pro Display Bold"/>
                </a:rPr>
                <a:t>8%</a:t>
              </a:r>
            </a:p>
          </p:txBody>
        </p:sp>
        <p:sp>
          <p:nvSpPr>
            <p:cNvPr name="TextBox 21" id="21"/>
            <p:cNvSpPr txBox="true"/>
            <p:nvPr/>
          </p:nvSpPr>
          <p:spPr>
            <a:xfrm rot="0">
              <a:off x="953111" y="19050"/>
              <a:ext cx="3930649" cy="450402"/>
            </a:xfrm>
            <a:prstGeom prst="rect">
              <a:avLst/>
            </a:prstGeom>
          </p:spPr>
          <p:txBody>
            <a:bodyPr anchor="t" rtlCol="false" tIns="0" lIns="0" bIns="0" rIns="0">
              <a:spAutoFit/>
            </a:bodyPr>
            <a:lstStyle/>
            <a:p>
              <a:pPr algn="ctr">
                <a:lnSpc>
                  <a:spcPts val="2560"/>
                </a:lnSpc>
              </a:pPr>
              <a:r>
                <a:rPr lang="en-US" b="true" sz="2327">
                  <a:solidFill>
                    <a:srgbClr val="000000"/>
                  </a:solidFill>
                  <a:latin typeface="SF Pro Display Bold"/>
                  <a:ea typeface="SF Pro Display Bold"/>
                  <a:cs typeface="SF Pro Display Bold"/>
                  <a:sym typeface="SF Pro Display Bold"/>
                </a:rPr>
                <a:t>Allocation of funds</a:t>
              </a:r>
            </a:p>
          </p:txBody>
        </p:sp>
      </p:grpSp>
      <p:sp>
        <p:nvSpPr>
          <p:cNvPr name="TextBox 22" id="22"/>
          <p:cNvSpPr txBox="true"/>
          <p:nvPr/>
        </p:nvSpPr>
        <p:spPr>
          <a:xfrm rot="0">
            <a:off x="1260087" y="2072580"/>
            <a:ext cx="5443051" cy="410433"/>
          </a:xfrm>
          <a:prstGeom prst="rect">
            <a:avLst/>
          </a:prstGeom>
        </p:spPr>
        <p:txBody>
          <a:bodyPr anchor="t" rtlCol="false" tIns="0" lIns="0" bIns="0" rIns="0">
            <a:spAutoFit/>
          </a:bodyPr>
          <a:lstStyle/>
          <a:p>
            <a:pPr algn="l">
              <a:lnSpc>
                <a:spcPts val="3033"/>
              </a:lnSpc>
            </a:pPr>
            <a:r>
              <a:rPr lang="en-US" sz="3033">
                <a:solidFill>
                  <a:srgbClr val="1F1D49"/>
                </a:solidFill>
                <a:latin typeface="SF Pro Display"/>
                <a:ea typeface="SF Pro Display"/>
                <a:cs typeface="SF Pro Display"/>
                <a:sym typeface="SF Pro Display"/>
              </a:rPr>
              <a:t>Investment ask and use of funds</a:t>
            </a:r>
          </a:p>
        </p:txBody>
      </p:sp>
      <p:sp>
        <p:nvSpPr>
          <p:cNvPr name="TextBox 23" id="23"/>
          <p:cNvSpPr txBox="true"/>
          <p:nvPr/>
        </p:nvSpPr>
        <p:spPr>
          <a:xfrm rot="0">
            <a:off x="1260087" y="6763209"/>
            <a:ext cx="2170826" cy="717684"/>
          </a:xfrm>
          <a:prstGeom prst="rect">
            <a:avLst/>
          </a:prstGeom>
        </p:spPr>
        <p:txBody>
          <a:bodyPr anchor="t" rtlCol="false" tIns="0" lIns="0" bIns="0" rIns="0">
            <a:spAutoFit/>
          </a:bodyPr>
          <a:lstStyle/>
          <a:p>
            <a:pPr algn="l">
              <a:lnSpc>
                <a:spcPts val="5318"/>
              </a:lnSpc>
            </a:pPr>
            <a:r>
              <a:rPr lang="en-US" b="true" sz="4834">
                <a:solidFill>
                  <a:srgbClr val="FFB200"/>
                </a:solidFill>
                <a:latin typeface="Sofia Pro Heavy"/>
                <a:ea typeface="Sofia Pro Heavy"/>
                <a:cs typeface="Sofia Pro Heavy"/>
                <a:sym typeface="Sofia Pro Heavy"/>
              </a:rPr>
              <a:t>$30M+</a:t>
            </a:r>
          </a:p>
        </p:txBody>
      </p:sp>
      <p:sp>
        <p:nvSpPr>
          <p:cNvPr name="TextBox 24" id="24"/>
          <p:cNvSpPr txBox="true"/>
          <p:nvPr/>
        </p:nvSpPr>
        <p:spPr>
          <a:xfrm rot="0">
            <a:off x="3430913" y="6854137"/>
            <a:ext cx="5139967" cy="374213"/>
          </a:xfrm>
          <a:prstGeom prst="rect">
            <a:avLst/>
          </a:prstGeom>
        </p:spPr>
        <p:txBody>
          <a:bodyPr anchor="t" rtlCol="false" tIns="0" lIns="0" bIns="0" rIns="0">
            <a:spAutoFit/>
          </a:bodyPr>
          <a:lstStyle/>
          <a:p>
            <a:pPr algn="l">
              <a:lnSpc>
                <a:spcPts val="2701"/>
              </a:lnSpc>
            </a:pPr>
            <a:r>
              <a:rPr lang="en-US" b="true" sz="2455">
                <a:solidFill>
                  <a:srgbClr val="1D1F48"/>
                </a:solidFill>
                <a:latin typeface="Sofia Pro Heavy"/>
                <a:ea typeface="Sofia Pro Heavy"/>
                <a:cs typeface="Sofia Pro Heavy"/>
                <a:sym typeface="Sofia Pro Heavy"/>
              </a:rPr>
              <a:t>5 YEAR EXIT PATHWAY</a:t>
            </a:r>
          </a:p>
        </p:txBody>
      </p:sp>
      <p:sp>
        <p:nvSpPr>
          <p:cNvPr name="TextBox 25" id="25"/>
          <p:cNvSpPr txBox="true"/>
          <p:nvPr/>
        </p:nvSpPr>
        <p:spPr>
          <a:xfrm rot="0">
            <a:off x="3446643" y="7346222"/>
            <a:ext cx="4382017" cy="621626"/>
          </a:xfrm>
          <a:prstGeom prst="rect">
            <a:avLst/>
          </a:prstGeom>
        </p:spPr>
        <p:txBody>
          <a:bodyPr anchor="t" rtlCol="false" tIns="0" lIns="0" bIns="0" rIns="0">
            <a:spAutoFit/>
          </a:bodyPr>
          <a:lstStyle/>
          <a:p>
            <a:pPr algn="l">
              <a:lnSpc>
                <a:spcPts val="2484"/>
              </a:lnSpc>
            </a:pPr>
            <a:r>
              <a:rPr lang="en-US" sz="1774">
                <a:solidFill>
                  <a:srgbClr val="1F1D49"/>
                </a:solidFill>
                <a:latin typeface="SF Pro Display"/>
                <a:ea typeface="SF Pro Display"/>
                <a:cs typeface="SF Pro Display"/>
                <a:sym typeface="SF Pro Display"/>
              </a:rPr>
              <a:t>•Trade sale or Strategic Acquisition</a:t>
            </a:r>
          </a:p>
          <a:p>
            <a:pPr algn="l">
              <a:lnSpc>
                <a:spcPts val="2484"/>
              </a:lnSpc>
              <a:spcBef>
                <a:spcPct val="0"/>
              </a:spcBef>
            </a:pPr>
            <a:r>
              <a:rPr lang="en-US" sz="1774">
                <a:solidFill>
                  <a:srgbClr val="1F1D49"/>
                </a:solidFill>
                <a:latin typeface="SF Pro Display"/>
                <a:ea typeface="SF Pro Display"/>
                <a:cs typeface="SF Pro Display"/>
                <a:sym typeface="SF Pro Display"/>
              </a:rPr>
              <a:t>• Private Equity or VC Acquisition</a:t>
            </a:r>
          </a:p>
        </p:txBody>
      </p:sp>
      <p:sp>
        <p:nvSpPr>
          <p:cNvPr name="TextBox 26" id="26"/>
          <p:cNvSpPr txBox="true"/>
          <p:nvPr/>
        </p:nvSpPr>
        <p:spPr>
          <a:xfrm rot="0">
            <a:off x="1260087" y="3377792"/>
            <a:ext cx="2170826" cy="717684"/>
          </a:xfrm>
          <a:prstGeom prst="rect">
            <a:avLst/>
          </a:prstGeom>
        </p:spPr>
        <p:txBody>
          <a:bodyPr anchor="t" rtlCol="false" tIns="0" lIns="0" bIns="0" rIns="0">
            <a:spAutoFit/>
          </a:bodyPr>
          <a:lstStyle/>
          <a:p>
            <a:pPr algn="l">
              <a:lnSpc>
                <a:spcPts val="5318"/>
              </a:lnSpc>
            </a:pPr>
            <a:r>
              <a:rPr lang="en-US" b="true" sz="4834">
                <a:solidFill>
                  <a:srgbClr val="FFB200"/>
                </a:solidFill>
                <a:latin typeface="Sofia Pro Heavy"/>
                <a:ea typeface="Sofia Pro Heavy"/>
                <a:cs typeface="Sofia Pro Heavy"/>
                <a:sym typeface="Sofia Pro Heavy"/>
              </a:rPr>
              <a:t>$350K</a:t>
            </a:r>
          </a:p>
        </p:txBody>
      </p:sp>
      <p:sp>
        <p:nvSpPr>
          <p:cNvPr name="TextBox 27" id="27"/>
          <p:cNvSpPr txBox="true"/>
          <p:nvPr/>
        </p:nvSpPr>
        <p:spPr>
          <a:xfrm rot="0">
            <a:off x="3430913" y="3468720"/>
            <a:ext cx="5139967" cy="374213"/>
          </a:xfrm>
          <a:prstGeom prst="rect">
            <a:avLst/>
          </a:prstGeom>
        </p:spPr>
        <p:txBody>
          <a:bodyPr anchor="t" rtlCol="false" tIns="0" lIns="0" bIns="0" rIns="0">
            <a:spAutoFit/>
          </a:bodyPr>
          <a:lstStyle/>
          <a:p>
            <a:pPr algn="l">
              <a:lnSpc>
                <a:spcPts val="2701"/>
              </a:lnSpc>
            </a:pPr>
            <a:r>
              <a:rPr lang="en-US" b="true" sz="2455">
                <a:solidFill>
                  <a:srgbClr val="1D1F48"/>
                </a:solidFill>
                <a:latin typeface="Sofia Pro Heavy"/>
                <a:ea typeface="Sofia Pro Heavy"/>
                <a:cs typeface="Sofia Pro Heavy"/>
                <a:sym typeface="Sofia Pro Heavy"/>
              </a:rPr>
              <a:t>THE ASK</a:t>
            </a:r>
          </a:p>
        </p:txBody>
      </p:sp>
      <p:sp>
        <p:nvSpPr>
          <p:cNvPr name="TextBox 28" id="28"/>
          <p:cNvSpPr txBox="true"/>
          <p:nvPr/>
        </p:nvSpPr>
        <p:spPr>
          <a:xfrm rot="0">
            <a:off x="3430913" y="3880038"/>
            <a:ext cx="4633687" cy="935929"/>
          </a:xfrm>
          <a:prstGeom prst="rect">
            <a:avLst/>
          </a:prstGeom>
        </p:spPr>
        <p:txBody>
          <a:bodyPr anchor="t" rtlCol="false" tIns="0" lIns="0" bIns="0" rIns="0">
            <a:spAutoFit/>
          </a:bodyPr>
          <a:lstStyle/>
          <a:p>
            <a:pPr algn="l">
              <a:lnSpc>
                <a:spcPts val="2484"/>
              </a:lnSpc>
              <a:spcBef>
                <a:spcPct val="0"/>
              </a:spcBef>
            </a:pPr>
            <a:r>
              <a:rPr lang="en-US" sz="1774">
                <a:solidFill>
                  <a:srgbClr val="1F1D49"/>
                </a:solidFill>
                <a:latin typeface="SF Pro Display"/>
                <a:ea typeface="SF Pro Display"/>
                <a:cs typeface="SF Pro Display"/>
                <a:sym typeface="SF Pro Display"/>
              </a:rPr>
              <a:t>With MVP complete and early customers committed, this round fuels our launch and rapid market adoption</a:t>
            </a:r>
          </a:p>
        </p:txBody>
      </p:sp>
      <p:sp>
        <p:nvSpPr>
          <p:cNvPr name="TextBox 29" id="29"/>
          <p:cNvSpPr txBox="true"/>
          <p:nvPr/>
        </p:nvSpPr>
        <p:spPr>
          <a:xfrm rot="0">
            <a:off x="1275816" y="8628716"/>
            <a:ext cx="4430801" cy="629584"/>
          </a:xfrm>
          <a:prstGeom prst="rect">
            <a:avLst/>
          </a:prstGeom>
        </p:spPr>
        <p:txBody>
          <a:bodyPr anchor="t" rtlCol="false" tIns="0" lIns="0" bIns="0" rIns="0">
            <a:spAutoFit/>
          </a:bodyPr>
          <a:lstStyle/>
          <a:p>
            <a:pPr algn="l">
              <a:lnSpc>
                <a:spcPts val="4613"/>
              </a:lnSpc>
            </a:pPr>
            <a:r>
              <a:rPr lang="en-US" b="true" sz="4194">
                <a:solidFill>
                  <a:srgbClr val="FFB200"/>
                </a:solidFill>
                <a:latin typeface="Sofia Pro Heavy"/>
                <a:ea typeface="Sofia Pro Heavy"/>
                <a:cs typeface="Sofia Pro Heavy"/>
                <a:sym typeface="Sofia Pro Heavy"/>
              </a:rPr>
              <a:t>SAFE NOTE</a:t>
            </a:r>
          </a:p>
        </p:txBody>
      </p:sp>
      <p:sp>
        <p:nvSpPr>
          <p:cNvPr name="TextBox 30" id="30"/>
          <p:cNvSpPr txBox="true"/>
          <p:nvPr/>
        </p:nvSpPr>
        <p:spPr>
          <a:xfrm rot="0">
            <a:off x="4290145" y="8722933"/>
            <a:ext cx="5102556" cy="374213"/>
          </a:xfrm>
          <a:prstGeom prst="rect">
            <a:avLst/>
          </a:prstGeom>
        </p:spPr>
        <p:txBody>
          <a:bodyPr anchor="t" rtlCol="false" tIns="0" lIns="0" bIns="0" rIns="0">
            <a:spAutoFit/>
          </a:bodyPr>
          <a:lstStyle/>
          <a:p>
            <a:pPr algn="l">
              <a:lnSpc>
                <a:spcPts val="2701"/>
              </a:lnSpc>
            </a:pPr>
            <a:r>
              <a:rPr lang="en-US" b="true" sz="2455">
                <a:solidFill>
                  <a:srgbClr val="1D1F48"/>
                </a:solidFill>
                <a:latin typeface="Sofia Pro Heavy"/>
                <a:ea typeface="Sofia Pro Heavy"/>
                <a:cs typeface="Sofia Pro Heavy"/>
                <a:sym typeface="Sofia Pro Heavy"/>
              </a:rPr>
              <a:t>INVESTMENT INSTRUMENT</a:t>
            </a:r>
          </a:p>
        </p:txBody>
      </p:sp>
      <p:sp>
        <p:nvSpPr>
          <p:cNvPr name="TextBox 31" id="31"/>
          <p:cNvSpPr txBox="true"/>
          <p:nvPr/>
        </p:nvSpPr>
        <p:spPr>
          <a:xfrm rot="0">
            <a:off x="1145087" y="5393313"/>
            <a:ext cx="2925839" cy="717684"/>
          </a:xfrm>
          <a:prstGeom prst="rect">
            <a:avLst/>
          </a:prstGeom>
        </p:spPr>
        <p:txBody>
          <a:bodyPr anchor="t" rtlCol="false" tIns="0" lIns="0" bIns="0" rIns="0">
            <a:spAutoFit/>
          </a:bodyPr>
          <a:lstStyle/>
          <a:p>
            <a:pPr algn="l">
              <a:lnSpc>
                <a:spcPts val="5318"/>
              </a:lnSpc>
            </a:pPr>
            <a:r>
              <a:rPr lang="en-US" b="true" sz="4834">
                <a:solidFill>
                  <a:srgbClr val="FFB200"/>
                </a:solidFill>
                <a:latin typeface="Sofia Pro Heavy"/>
                <a:ea typeface="Sofia Pro Heavy"/>
                <a:cs typeface="Sofia Pro Heavy"/>
                <a:sym typeface="Sofia Pro Heavy"/>
              </a:rPr>
              <a:t>$500K-1M</a:t>
            </a:r>
          </a:p>
        </p:txBody>
      </p:sp>
      <p:sp>
        <p:nvSpPr>
          <p:cNvPr name="TextBox 32" id="32"/>
          <p:cNvSpPr txBox="true"/>
          <p:nvPr/>
        </p:nvSpPr>
        <p:spPr>
          <a:xfrm rot="0">
            <a:off x="4252733" y="5368417"/>
            <a:ext cx="2214295" cy="717236"/>
          </a:xfrm>
          <a:prstGeom prst="rect">
            <a:avLst/>
          </a:prstGeom>
        </p:spPr>
        <p:txBody>
          <a:bodyPr anchor="t" rtlCol="false" tIns="0" lIns="0" bIns="0" rIns="0">
            <a:spAutoFit/>
          </a:bodyPr>
          <a:lstStyle/>
          <a:p>
            <a:pPr algn="l">
              <a:lnSpc>
                <a:spcPts val="2701"/>
              </a:lnSpc>
            </a:pPr>
            <a:r>
              <a:rPr lang="en-US" b="true" sz="2455">
                <a:solidFill>
                  <a:srgbClr val="1D1F48"/>
                </a:solidFill>
                <a:latin typeface="Sofia Pro Heavy"/>
                <a:ea typeface="Sofia Pro Heavy"/>
                <a:cs typeface="Sofia Pro Heavy"/>
                <a:sym typeface="Sofia Pro Heavy"/>
              </a:rPr>
              <a:t>FUTURE RAISE SEPT. 26'</a:t>
            </a:r>
          </a:p>
        </p:txBody>
      </p:sp>
    </p:spTree>
  </p:cSld>
  <p:clrMapOvr>
    <a:masterClrMapping/>
  </p:clrMapOvr>
  <p:transition spd="fast">
    <p:fade/>
  </p:transition>
</p:sld>
</file>

<file path=ppt/slides/slide15.xml><?xml version="1.0" encoding="utf-8"?>
<p:sld xmlns:p="http://schemas.openxmlformats.org/presentationml/2006/main" xmlns:a="http://schemas.openxmlformats.org/drawingml/2006/main" xmlns:r="http://schemas.openxmlformats.org/officeDocument/2006/relationships">
  <p:cSld>
    <p:bg>
      <p:bgPr>
        <a:solidFill>
          <a:srgbClr val="1D1F48"/>
        </a:solidFill>
      </p:bgPr>
    </p:bg>
    <p:spTree>
      <p:nvGrpSpPr>
        <p:cNvPr id="1" name=""/>
        <p:cNvGrpSpPr/>
        <p:nvPr/>
      </p:nvGrpSpPr>
      <p:grpSpPr>
        <a:xfrm>
          <a:off x="0" y="0"/>
          <a:ext cx="0" cy="0"/>
          <a:chOff x="0" y="0"/>
          <a:chExt cx="0" cy="0"/>
        </a:xfrm>
      </p:grpSpPr>
      <p:sp>
        <p:nvSpPr>
          <p:cNvPr name="Freeform 2" id="2"/>
          <p:cNvSpPr/>
          <p:nvPr/>
        </p:nvSpPr>
        <p:spPr>
          <a:xfrm flipH="false" flipV="false" rot="0">
            <a:off x="5603806" y="3140194"/>
            <a:ext cx="6561413" cy="984212"/>
          </a:xfrm>
          <a:custGeom>
            <a:avLst/>
            <a:gdLst/>
            <a:ahLst/>
            <a:cxnLst/>
            <a:rect r="r" b="b" t="t" l="l"/>
            <a:pathLst>
              <a:path h="984212" w="6561413">
                <a:moveTo>
                  <a:pt x="0" y="0"/>
                </a:moveTo>
                <a:lnTo>
                  <a:pt x="6561413" y="0"/>
                </a:lnTo>
                <a:lnTo>
                  <a:pt x="6561413" y="984212"/>
                </a:lnTo>
                <a:lnTo>
                  <a:pt x="0" y="984212"/>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3" id="3"/>
          <p:cNvSpPr txBox="true"/>
          <p:nvPr/>
        </p:nvSpPr>
        <p:spPr>
          <a:xfrm rot="0">
            <a:off x="5752078" y="5923835"/>
            <a:ext cx="2793080" cy="341364"/>
          </a:xfrm>
          <a:prstGeom prst="rect">
            <a:avLst/>
          </a:prstGeom>
        </p:spPr>
        <p:txBody>
          <a:bodyPr anchor="t" rtlCol="false" tIns="0" lIns="0" bIns="0" rIns="0">
            <a:spAutoFit/>
          </a:bodyPr>
          <a:lstStyle/>
          <a:p>
            <a:pPr algn="l">
              <a:lnSpc>
                <a:spcPts val="2545"/>
              </a:lnSpc>
            </a:pPr>
            <a:r>
              <a:rPr lang="en-US" b="true" sz="2314">
                <a:solidFill>
                  <a:srgbClr val="FFFFFF"/>
                </a:solidFill>
                <a:latin typeface="Sofia Pro Heavy"/>
                <a:ea typeface="Sofia Pro Heavy"/>
                <a:cs typeface="Sofia Pro Heavy"/>
                <a:sym typeface="Sofia Pro Heavy"/>
              </a:rPr>
              <a:t>KRISTEN KUBANK</a:t>
            </a:r>
          </a:p>
        </p:txBody>
      </p:sp>
      <p:sp>
        <p:nvSpPr>
          <p:cNvPr name="TextBox 4" id="4"/>
          <p:cNvSpPr txBox="true"/>
          <p:nvPr/>
        </p:nvSpPr>
        <p:spPr>
          <a:xfrm rot="0">
            <a:off x="5752078" y="6613300"/>
            <a:ext cx="3079793" cy="1057007"/>
          </a:xfrm>
          <a:prstGeom prst="rect">
            <a:avLst/>
          </a:prstGeom>
        </p:spPr>
        <p:txBody>
          <a:bodyPr anchor="t" rtlCol="false" tIns="0" lIns="0" bIns="0" rIns="0">
            <a:spAutoFit/>
          </a:bodyPr>
          <a:lstStyle/>
          <a:p>
            <a:pPr algn="l">
              <a:lnSpc>
                <a:spcPts val="2837"/>
              </a:lnSpc>
            </a:pPr>
            <a:r>
              <a:rPr lang="en-US" sz="2026" i="true" b="true">
                <a:solidFill>
                  <a:srgbClr val="FFFFFF"/>
                </a:solidFill>
                <a:latin typeface="SF Pro Display Semi-Bold Italics"/>
                <a:ea typeface="SF Pro Display Semi-Bold Italics"/>
                <a:cs typeface="SF Pro Display Semi-Bold Italics"/>
                <a:sym typeface="SF Pro Display Semi-Bold Italics"/>
              </a:rPr>
              <a:t>Co-Founder</a:t>
            </a:r>
          </a:p>
          <a:p>
            <a:pPr algn="l">
              <a:lnSpc>
                <a:spcPts val="2837"/>
              </a:lnSpc>
            </a:pPr>
            <a:r>
              <a:rPr lang="en-US" sz="2026">
                <a:solidFill>
                  <a:srgbClr val="FFFFFF"/>
                </a:solidFill>
                <a:latin typeface="SF Pro Display"/>
                <a:ea typeface="SF Pro Display"/>
                <a:cs typeface="SF Pro Display"/>
                <a:sym typeface="SF Pro Display"/>
              </a:rPr>
              <a:t>kristen@testinvest.com.au</a:t>
            </a:r>
          </a:p>
          <a:p>
            <a:pPr algn="l">
              <a:lnSpc>
                <a:spcPts val="2837"/>
              </a:lnSpc>
              <a:spcBef>
                <a:spcPct val="0"/>
              </a:spcBef>
            </a:pPr>
            <a:r>
              <a:rPr lang="en-US" sz="2026">
                <a:solidFill>
                  <a:srgbClr val="FFFFFF"/>
                </a:solidFill>
                <a:latin typeface="SF Pro Display"/>
                <a:ea typeface="SF Pro Display"/>
                <a:cs typeface="SF Pro Display"/>
                <a:sym typeface="SF Pro Display"/>
              </a:rPr>
              <a:t>+61 434 044 131</a:t>
            </a:r>
          </a:p>
        </p:txBody>
      </p:sp>
      <p:sp>
        <p:nvSpPr>
          <p:cNvPr name="TextBox 5" id="5"/>
          <p:cNvSpPr txBox="true"/>
          <p:nvPr/>
        </p:nvSpPr>
        <p:spPr>
          <a:xfrm rot="0">
            <a:off x="9430558" y="5923835"/>
            <a:ext cx="3105363" cy="341364"/>
          </a:xfrm>
          <a:prstGeom prst="rect">
            <a:avLst/>
          </a:prstGeom>
        </p:spPr>
        <p:txBody>
          <a:bodyPr anchor="t" rtlCol="false" tIns="0" lIns="0" bIns="0" rIns="0">
            <a:spAutoFit/>
          </a:bodyPr>
          <a:lstStyle/>
          <a:p>
            <a:pPr algn="l">
              <a:lnSpc>
                <a:spcPts val="2545"/>
              </a:lnSpc>
            </a:pPr>
            <a:r>
              <a:rPr lang="en-US" b="true" sz="2314">
                <a:solidFill>
                  <a:srgbClr val="FFFFFF"/>
                </a:solidFill>
                <a:latin typeface="Sofia Pro Heavy"/>
                <a:ea typeface="Sofia Pro Heavy"/>
                <a:cs typeface="Sofia Pro Heavy"/>
                <a:sym typeface="Sofia Pro Heavy"/>
              </a:rPr>
              <a:t>TOM KUBANK</a:t>
            </a:r>
          </a:p>
        </p:txBody>
      </p:sp>
      <p:sp>
        <p:nvSpPr>
          <p:cNvPr name="TextBox 6" id="6"/>
          <p:cNvSpPr txBox="true"/>
          <p:nvPr/>
        </p:nvSpPr>
        <p:spPr>
          <a:xfrm rot="0">
            <a:off x="9430558" y="6613300"/>
            <a:ext cx="2837637" cy="1057007"/>
          </a:xfrm>
          <a:prstGeom prst="rect">
            <a:avLst/>
          </a:prstGeom>
        </p:spPr>
        <p:txBody>
          <a:bodyPr anchor="t" rtlCol="false" tIns="0" lIns="0" bIns="0" rIns="0">
            <a:spAutoFit/>
          </a:bodyPr>
          <a:lstStyle/>
          <a:p>
            <a:pPr algn="l">
              <a:lnSpc>
                <a:spcPts val="2837"/>
              </a:lnSpc>
            </a:pPr>
            <a:r>
              <a:rPr lang="en-US" sz="2026" i="true" b="true">
                <a:solidFill>
                  <a:srgbClr val="FFFFFF"/>
                </a:solidFill>
                <a:latin typeface="SF Pro Display Semi-Bold Italics"/>
                <a:ea typeface="SF Pro Display Semi-Bold Italics"/>
                <a:cs typeface="SF Pro Display Semi-Bold Italics"/>
                <a:sym typeface="SF Pro Display Semi-Bold Italics"/>
              </a:rPr>
              <a:t>Co-Founder</a:t>
            </a:r>
          </a:p>
          <a:p>
            <a:pPr algn="l">
              <a:lnSpc>
                <a:spcPts val="2837"/>
              </a:lnSpc>
            </a:pPr>
            <a:r>
              <a:rPr lang="en-US" sz="2026">
                <a:solidFill>
                  <a:srgbClr val="FFFFFF"/>
                </a:solidFill>
                <a:latin typeface="SF Pro Display"/>
                <a:ea typeface="SF Pro Display"/>
                <a:cs typeface="SF Pro Display"/>
                <a:sym typeface="SF Pro Display"/>
              </a:rPr>
              <a:t>tom@testinvest.com.au</a:t>
            </a:r>
          </a:p>
          <a:p>
            <a:pPr algn="l">
              <a:lnSpc>
                <a:spcPts val="2837"/>
              </a:lnSpc>
              <a:spcBef>
                <a:spcPct val="0"/>
              </a:spcBef>
            </a:pPr>
            <a:r>
              <a:rPr lang="en-US" sz="2026">
                <a:solidFill>
                  <a:srgbClr val="FFFFFF"/>
                </a:solidFill>
                <a:latin typeface="SF Pro Display"/>
                <a:ea typeface="SF Pro Display"/>
                <a:cs typeface="SF Pro Display"/>
                <a:sym typeface="SF Pro Display"/>
              </a:rPr>
              <a:t>+61 447 537 451</a:t>
            </a:r>
          </a:p>
        </p:txBody>
      </p:sp>
      <p:sp>
        <p:nvSpPr>
          <p:cNvPr name="AutoShape 7" id="7"/>
          <p:cNvSpPr/>
          <p:nvPr/>
        </p:nvSpPr>
        <p:spPr>
          <a:xfrm>
            <a:off x="5641324" y="4844833"/>
            <a:ext cx="6561413" cy="0"/>
          </a:xfrm>
          <a:prstGeom prst="line">
            <a:avLst/>
          </a:prstGeom>
          <a:ln cap="flat" w="47625">
            <a:solidFill>
              <a:srgbClr val="FFFFFF"/>
            </a:solidFill>
            <a:prstDash val="solid"/>
            <a:headEnd type="none" len="sm" w="sm"/>
            <a:tailEnd type="none" len="sm" w="sm"/>
          </a:ln>
        </p:spPr>
      </p:sp>
    </p:spTree>
  </p:cSld>
  <p:clrMapOvr>
    <a:masterClrMapping/>
  </p:clrMapOvr>
  <p:transition spd="fast">
    <p:fade/>
  </p:transition>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FDFDFD"/>
        </a:solidFill>
      </p:bgPr>
    </p:bg>
    <p:spTree>
      <p:nvGrpSpPr>
        <p:cNvPr id="1" name=""/>
        <p:cNvGrpSpPr/>
        <p:nvPr/>
      </p:nvGrpSpPr>
      <p:grpSpPr>
        <a:xfrm>
          <a:off x="0" y="0"/>
          <a:ext cx="0" cy="0"/>
          <a:chOff x="0" y="0"/>
          <a:chExt cx="0" cy="0"/>
        </a:xfrm>
      </p:grpSpPr>
      <p:grpSp>
        <p:nvGrpSpPr>
          <p:cNvPr name="Group 2" id="2"/>
          <p:cNvGrpSpPr/>
          <p:nvPr/>
        </p:nvGrpSpPr>
        <p:grpSpPr>
          <a:xfrm rot="0">
            <a:off x="13266830" y="0"/>
            <a:ext cx="5021170" cy="10287000"/>
            <a:chOff x="0" y="0"/>
            <a:chExt cx="1322448" cy="2709333"/>
          </a:xfrm>
        </p:grpSpPr>
        <p:sp>
          <p:nvSpPr>
            <p:cNvPr name="Freeform 3" id="3"/>
            <p:cNvSpPr/>
            <p:nvPr/>
          </p:nvSpPr>
          <p:spPr>
            <a:xfrm flipH="false" flipV="false" rot="0">
              <a:off x="0" y="0"/>
              <a:ext cx="1322448" cy="2709333"/>
            </a:xfrm>
            <a:custGeom>
              <a:avLst/>
              <a:gdLst/>
              <a:ahLst/>
              <a:cxnLst/>
              <a:rect r="r" b="b" t="t" l="l"/>
              <a:pathLst>
                <a:path h="2709333" w="1322448">
                  <a:moveTo>
                    <a:pt x="0" y="0"/>
                  </a:moveTo>
                  <a:lnTo>
                    <a:pt x="1322448" y="0"/>
                  </a:lnTo>
                  <a:lnTo>
                    <a:pt x="1322448" y="2709333"/>
                  </a:lnTo>
                  <a:lnTo>
                    <a:pt x="0" y="2709333"/>
                  </a:lnTo>
                  <a:close/>
                </a:path>
              </a:pathLst>
            </a:custGeom>
            <a:solidFill>
              <a:srgbClr val="1F1D49"/>
            </a:solidFill>
          </p:spPr>
        </p:sp>
        <p:sp>
          <p:nvSpPr>
            <p:cNvPr name="TextBox 4" id="4"/>
            <p:cNvSpPr txBox="true"/>
            <p:nvPr/>
          </p:nvSpPr>
          <p:spPr>
            <a:xfrm>
              <a:off x="0" y="-38100"/>
              <a:ext cx="1322448" cy="2747433"/>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0">
            <a:off x="-1595820" y="-1782102"/>
            <a:ext cx="3564204" cy="3564204"/>
            <a:chOff x="0" y="0"/>
            <a:chExt cx="812800" cy="812800"/>
          </a:xfrm>
        </p:grpSpPr>
        <p:sp>
          <p:nvSpPr>
            <p:cNvPr name="Freeform 6" id="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00" cap="sq">
              <a:solidFill>
                <a:srgbClr val="1D1F48">
                  <a:alpha val="15686"/>
                </a:srgbClr>
              </a:solidFill>
              <a:prstDash val="solid"/>
              <a:miter/>
            </a:ln>
          </p:spPr>
        </p:sp>
        <p:sp>
          <p:nvSpPr>
            <p:cNvPr name="TextBox 7" id="7"/>
            <p:cNvSpPr txBox="true"/>
            <p:nvPr/>
          </p:nvSpPr>
          <p:spPr>
            <a:xfrm>
              <a:off x="76200" y="38100"/>
              <a:ext cx="660400" cy="698500"/>
            </a:xfrm>
            <a:prstGeom prst="rect">
              <a:avLst/>
            </a:prstGeom>
          </p:spPr>
          <p:txBody>
            <a:bodyPr anchor="ctr" rtlCol="false" tIns="50800" lIns="50800" bIns="50800" rIns="50800"/>
            <a:lstStyle/>
            <a:p>
              <a:pPr algn="ctr">
                <a:lnSpc>
                  <a:spcPts val="2659"/>
                </a:lnSpc>
                <a:spcBef>
                  <a:spcPct val="0"/>
                </a:spcBef>
              </a:pPr>
            </a:p>
          </p:txBody>
        </p:sp>
      </p:grpSp>
      <p:grpSp>
        <p:nvGrpSpPr>
          <p:cNvPr name="Group 8" id="8"/>
          <p:cNvGrpSpPr/>
          <p:nvPr/>
        </p:nvGrpSpPr>
        <p:grpSpPr>
          <a:xfrm rot="0">
            <a:off x="14700679" y="7074186"/>
            <a:ext cx="5946973" cy="5946973"/>
            <a:chOff x="0" y="0"/>
            <a:chExt cx="812800" cy="812800"/>
          </a:xfrm>
        </p:grpSpPr>
        <p:sp>
          <p:nvSpPr>
            <p:cNvPr name="Freeform 9" id="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00" cap="sq">
              <a:solidFill>
                <a:srgbClr val="FFFFFF">
                  <a:alpha val="15686"/>
                </a:srgbClr>
              </a:solidFill>
              <a:prstDash val="solid"/>
              <a:miter/>
            </a:ln>
          </p:spPr>
        </p:sp>
        <p:sp>
          <p:nvSpPr>
            <p:cNvPr name="TextBox 10" id="10"/>
            <p:cNvSpPr txBox="true"/>
            <p:nvPr/>
          </p:nvSpPr>
          <p:spPr>
            <a:xfrm>
              <a:off x="76200" y="38100"/>
              <a:ext cx="660400" cy="698500"/>
            </a:xfrm>
            <a:prstGeom prst="rect">
              <a:avLst/>
            </a:prstGeom>
          </p:spPr>
          <p:txBody>
            <a:bodyPr anchor="ctr" rtlCol="false" tIns="50800" lIns="50800" bIns="50800" rIns="50800"/>
            <a:lstStyle/>
            <a:p>
              <a:pPr algn="ctr">
                <a:lnSpc>
                  <a:spcPts val="2659"/>
                </a:lnSpc>
                <a:spcBef>
                  <a:spcPct val="0"/>
                </a:spcBef>
              </a:pPr>
            </a:p>
          </p:txBody>
        </p:sp>
      </p:grpSp>
      <p:grpSp>
        <p:nvGrpSpPr>
          <p:cNvPr name="Group 11" id="11"/>
          <p:cNvGrpSpPr/>
          <p:nvPr/>
        </p:nvGrpSpPr>
        <p:grpSpPr>
          <a:xfrm rot="0">
            <a:off x="811405" y="3337053"/>
            <a:ext cx="911381" cy="911381"/>
            <a:chOff x="0" y="0"/>
            <a:chExt cx="812800" cy="812800"/>
          </a:xfrm>
        </p:grpSpPr>
        <p:sp>
          <p:nvSpPr>
            <p:cNvPr name="Freeform 12" id="12"/>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D1F48"/>
            </a:solidFill>
          </p:spPr>
        </p:sp>
        <p:sp>
          <p:nvSpPr>
            <p:cNvPr name="TextBox 13" id="13"/>
            <p:cNvSpPr txBox="true"/>
            <p:nvPr/>
          </p:nvSpPr>
          <p:spPr>
            <a:xfrm>
              <a:off x="76200" y="38100"/>
              <a:ext cx="660400" cy="698500"/>
            </a:xfrm>
            <a:prstGeom prst="rect">
              <a:avLst/>
            </a:prstGeom>
          </p:spPr>
          <p:txBody>
            <a:bodyPr anchor="ctr" rtlCol="false" tIns="63532" lIns="63532" bIns="63532" rIns="63532"/>
            <a:lstStyle/>
            <a:p>
              <a:pPr algn="ctr">
                <a:lnSpc>
                  <a:spcPts val="2660"/>
                </a:lnSpc>
              </a:pPr>
            </a:p>
          </p:txBody>
        </p:sp>
      </p:grpSp>
      <p:sp>
        <p:nvSpPr>
          <p:cNvPr name="Freeform 14" id="14"/>
          <p:cNvSpPr/>
          <p:nvPr/>
        </p:nvSpPr>
        <p:spPr>
          <a:xfrm flipH="false" flipV="false" rot="0">
            <a:off x="1091894" y="3552266"/>
            <a:ext cx="350403" cy="435283"/>
          </a:xfrm>
          <a:custGeom>
            <a:avLst/>
            <a:gdLst/>
            <a:ahLst/>
            <a:cxnLst/>
            <a:rect r="r" b="b" t="t" l="l"/>
            <a:pathLst>
              <a:path h="435283" w="350403">
                <a:moveTo>
                  <a:pt x="0" y="0"/>
                </a:moveTo>
                <a:lnTo>
                  <a:pt x="350403" y="0"/>
                </a:lnTo>
                <a:lnTo>
                  <a:pt x="350403" y="435283"/>
                </a:lnTo>
                <a:lnTo>
                  <a:pt x="0" y="435283"/>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15" id="15"/>
          <p:cNvGrpSpPr/>
          <p:nvPr/>
        </p:nvGrpSpPr>
        <p:grpSpPr>
          <a:xfrm rot="0">
            <a:off x="5313688" y="3337053"/>
            <a:ext cx="908722" cy="908722"/>
            <a:chOff x="0" y="0"/>
            <a:chExt cx="812800" cy="812800"/>
          </a:xfrm>
        </p:grpSpPr>
        <p:sp>
          <p:nvSpPr>
            <p:cNvPr name="Freeform 16" id="1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D1F48"/>
            </a:solidFill>
          </p:spPr>
        </p:sp>
        <p:sp>
          <p:nvSpPr>
            <p:cNvPr name="TextBox 17" id="17"/>
            <p:cNvSpPr txBox="true"/>
            <p:nvPr/>
          </p:nvSpPr>
          <p:spPr>
            <a:xfrm>
              <a:off x="76200" y="38100"/>
              <a:ext cx="660400" cy="698500"/>
            </a:xfrm>
            <a:prstGeom prst="rect">
              <a:avLst/>
            </a:prstGeom>
          </p:spPr>
          <p:txBody>
            <a:bodyPr anchor="ctr" rtlCol="false" tIns="72575" lIns="72575" bIns="72575" rIns="72575"/>
            <a:lstStyle/>
            <a:p>
              <a:pPr algn="ctr">
                <a:lnSpc>
                  <a:spcPts val="2659"/>
                </a:lnSpc>
              </a:pPr>
            </a:p>
          </p:txBody>
        </p:sp>
      </p:grpSp>
      <p:grpSp>
        <p:nvGrpSpPr>
          <p:cNvPr name="Group 18" id="18"/>
          <p:cNvGrpSpPr/>
          <p:nvPr/>
        </p:nvGrpSpPr>
        <p:grpSpPr>
          <a:xfrm rot="0">
            <a:off x="811405" y="5559797"/>
            <a:ext cx="911381" cy="911381"/>
            <a:chOff x="0" y="0"/>
            <a:chExt cx="812800" cy="812800"/>
          </a:xfrm>
        </p:grpSpPr>
        <p:sp>
          <p:nvSpPr>
            <p:cNvPr name="Freeform 19" id="1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D1F48"/>
            </a:solidFill>
          </p:spPr>
        </p:sp>
        <p:sp>
          <p:nvSpPr>
            <p:cNvPr name="TextBox 20" id="20"/>
            <p:cNvSpPr txBox="true"/>
            <p:nvPr/>
          </p:nvSpPr>
          <p:spPr>
            <a:xfrm>
              <a:off x="76200" y="38100"/>
              <a:ext cx="660400" cy="698500"/>
            </a:xfrm>
            <a:prstGeom prst="rect">
              <a:avLst/>
            </a:prstGeom>
          </p:spPr>
          <p:txBody>
            <a:bodyPr anchor="ctr" rtlCol="false" tIns="72787" lIns="72787" bIns="72787" rIns="72787"/>
            <a:lstStyle/>
            <a:p>
              <a:pPr algn="ctr">
                <a:lnSpc>
                  <a:spcPts val="2659"/>
                </a:lnSpc>
              </a:pPr>
            </a:p>
          </p:txBody>
        </p:sp>
      </p:grpSp>
      <p:sp>
        <p:nvSpPr>
          <p:cNvPr name="Freeform 21" id="21"/>
          <p:cNvSpPr/>
          <p:nvPr/>
        </p:nvSpPr>
        <p:spPr>
          <a:xfrm flipH="false" flipV="false" rot="0">
            <a:off x="5573095" y="3543459"/>
            <a:ext cx="389909" cy="495909"/>
          </a:xfrm>
          <a:custGeom>
            <a:avLst/>
            <a:gdLst/>
            <a:ahLst/>
            <a:cxnLst/>
            <a:rect r="r" b="b" t="t" l="l"/>
            <a:pathLst>
              <a:path h="495909" w="389909">
                <a:moveTo>
                  <a:pt x="0" y="0"/>
                </a:moveTo>
                <a:lnTo>
                  <a:pt x="389909" y="0"/>
                </a:lnTo>
                <a:lnTo>
                  <a:pt x="389909" y="495910"/>
                </a:lnTo>
                <a:lnTo>
                  <a:pt x="0" y="49591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22" id="22"/>
          <p:cNvSpPr/>
          <p:nvPr/>
        </p:nvSpPr>
        <p:spPr>
          <a:xfrm flipH="false" flipV="false" rot="5400000">
            <a:off x="999952" y="5901618"/>
            <a:ext cx="534286" cy="227739"/>
          </a:xfrm>
          <a:custGeom>
            <a:avLst/>
            <a:gdLst/>
            <a:ahLst/>
            <a:cxnLst/>
            <a:rect r="r" b="b" t="t" l="l"/>
            <a:pathLst>
              <a:path h="227739" w="534286">
                <a:moveTo>
                  <a:pt x="0" y="0"/>
                </a:moveTo>
                <a:lnTo>
                  <a:pt x="534286" y="0"/>
                </a:lnTo>
                <a:lnTo>
                  <a:pt x="534286" y="227739"/>
                </a:lnTo>
                <a:lnTo>
                  <a:pt x="0" y="227739"/>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23" id="23"/>
          <p:cNvSpPr/>
          <p:nvPr/>
        </p:nvSpPr>
        <p:spPr>
          <a:xfrm flipH="false" flipV="false" rot="0">
            <a:off x="5347007" y="5519165"/>
            <a:ext cx="908722" cy="908722"/>
          </a:xfrm>
          <a:custGeom>
            <a:avLst/>
            <a:gdLst/>
            <a:ahLst/>
            <a:cxnLst/>
            <a:rect r="r" b="b" t="t" l="l"/>
            <a:pathLst>
              <a:path h="908722" w="908722">
                <a:moveTo>
                  <a:pt x="0" y="0"/>
                </a:moveTo>
                <a:lnTo>
                  <a:pt x="908722" y="0"/>
                </a:lnTo>
                <a:lnTo>
                  <a:pt x="908722" y="908722"/>
                </a:lnTo>
                <a:lnTo>
                  <a:pt x="0" y="908722"/>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grpSp>
        <p:nvGrpSpPr>
          <p:cNvPr name="Group 24" id="24"/>
          <p:cNvGrpSpPr/>
          <p:nvPr/>
        </p:nvGrpSpPr>
        <p:grpSpPr>
          <a:xfrm rot="0">
            <a:off x="811405" y="8468921"/>
            <a:ext cx="10030650" cy="935849"/>
            <a:chOff x="0" y="0"/>
            <a:chExt cx="13374200" cy="1247799"/>
          </a:xfrm>
        </p:grpSpPr>
        <p:grpSp>
          <p:nvGrpSpPr>
            <p:cNvPr name="Group 25" id="25"/>
            <p:cNvGrpSpPr/>
            <p:nvPr/>
          </p:nvGrpSpPr>
          <p:grpSpPr>
            <a:xfrm rot="0">
              <a:off x="0" y="0"/>
              <a:ext cx="13374200" cy="1247799"/>
              <a:chOff x="0" y="0"/>
              <a:chExt cx="2593998" cy="242017"/>
            </a:xfrm>
          </p:grpSpPr>
          <p:sp>
            <p:nvSpPr>
              <p:cNvPr name="Freeform 26" id="26"/>
              <p:cNvSpPr/>
              <p:nvPr/>
            </p:nvSpPr>
            <p:spPr>
              <a:xfrm flipH="false" flipV="false" rot="0">
                <a:off x="0" y="0"/>
                <a:ext cx="2593998" cy="242017"/>
              </a:xfrm>
              <a:custGeom>
                <a:avLst/>
                <a:gdLst/>
                <a:ahLst/>
                <a:cxnLst/>
                <a:rect r="r" b="b" t="t" l="l"/>
                <a:pathLst>
                  <a:path h="242017" w="2593998">
                    <a:moveTo>
                      <a:pt x="16507" y="0"/>
                    </a:moveTo>
                    <a:lnTo>
                      <a:pt x="2577491" y="0"/>
                    </a:lnTo>
                    <a:cubicBezTo>
                      <a:pt x="2586608" y="0"/>
                      <a:pt x="2593998" y="7391"/>
                      <a:pt x="2593998" y="16507"/>
                    </a:cubicBezTo>
                    <a:lnTo>
                      <a:pt x="2593998" y="225510"/>
                    </a:lnTo>
                    <a:cubicBezTo>
                      <a:pt x="2593998" y="229888"/>
                      <a:pt x="2592259" y="234087"/>
                      <a:pt x="2589164" y="237183"/>
                    </a:cubicBezTo>
                    <a:cubicBezTo>
                      <a:pt x="2586068" y="240278"/>
                      <a:pt x="2581869" y="242017"/>
                      <a:pt x="2577491" y="242017"/>
                    </a:cubicBezTo>
                    <a:lnTo>
                      <a:pt x="16507" y="242017"/>
                    </a:lnTo>
                    <a:cubicBezTo>
                      <a:pt x="12129" y="242017"/>
                      <a:pt x="7931" y="240278"/>
                      <a:pt x="4835" y="237183"/>
                    </a:cubicBezTo>
                    <a:cubicBezTo>
                      <a:pt x="1739" y="234087"/>
                      <a:pt x="0" y="229888"/>
                      <a:pt x="0" y="225510"/>
                    </a:cubicBezTo>
                    <a:lnTo>
                      <a:pt x="0" y="16507"/>
                    </a:lnTo>
                    <a:cubicBezTo>
                      <a:pt x="0" y="12129"/>
                      <a:pt x="1739" y="7931"/>
                      <a:pt x="4835" y="4835"/>
                    </a:cubicBezTo>
                    <a:cubicBezTo>
                      <a:pt x="7931" y="1739"/>
                      <a:pt x="12129" y="0"/>
                      <a:pt x="16507" y="0"/>
                    </a:cubicBezTo>
                    <a:close/>
                  </a:path>
                </a:pathLst>
              </a:custGeom>
              <a:solidFill>
                <a:srgbClr val="1D1F48"/>
              </a:solidFill>
            </p:spPr>
          </p:sp>
          <p:sp>
            <p:nvSpPr>
              <p:cNvPr name="TextBox 27" id="27"/>
              <p:cNvSpPr txBox="true"/>
              <p:nvPr/>
            </p:nvSpPr>
            <p:spPr>
              <a:xfrm>
                <a:off x="0" y="-38100"/>
                <a:ext cx="2593998" cy="280117"/>
              </a:xfrm>
              <a:prstGeom prst="rect">
                <a:avLst/>
              </a:prstGeom>
            </p:spPr>
            <p:txBody>
              <a:bodyPr anchor="ctr" rtlCol="false" tIns="50800" lIns="50800" bIns="50800" rIns="50800"/>
              <a:lstStyle/>
              <a:p>
                <a:pPr algn="ctr">
                  <a:lnSpc>
                    <a:spcPts val="2659"/>
                  </a:lnSpc>
                </a:pPr>
              </a:p>
            </p:txBody>
          </p:sp>
        </p:grpSp>
        <p:sp>
          <p:nvSpPr>
            <p:cNvPr name="TextBox 28" id="28"/>
            <p:cNvSpPr txBox="true"/>
            <p:nvPr/>
          </p:nvSpPr>
          <p:spPr>
            <a:xfrm rot="0">
              <a:off x="0" y="361550"/>
              <a:ext cx="13374200" cy="440175"/>
            </a:xfrm>
            <a:prstGeom prst="rect">
              <a:avLst/>
            </a:prstGeom>
          </p:spPr>
          <p:txBody>
            <a:bodyPr anchor="t" rtlCol="false" tIns="0" lIns="0" bIns="0" rIns="0">
              <a:spAutoFit/>
            </a:bodyPr>
            <a:lstStyle/>
            <a:p>
              <a:pPr algn="ctr">
                <a:lnSpc>
                  <a:spcPts val="2709"/>
                </a:lnSpc>
                <a:spcBef>
                  <a:spcPct val="0"/>
                </a:spcBef>
              </a:pPr>
              <a:r>
                <a:rPr lang="en-US" b="true" sz="1935">
                  <a:solidFill>
                    <a:srgbClr val="FEFFFF"/>
                  </a:solidFill>
                  <a:latin typeface="SF Pro Display Bold"/>
                  <a:ea typeface="SF Pro Display Bold"/>
                  <a:cs typeface="SF Pro Display Bold"/>
                  <a:sym typeface="SF Pro Display Bold"/>
                </a:rPr>
                <a:t>Hiring is moving towards skills validation and measurable competencies</a:t>
              </a:r>
            </a:p>
          </p:txBody>
        </p:sp>
      </p:grpSp>
      <p:sp>
        <p:nvSpPr>
          <p:cNvPr name="Freeform 29" id="29"/>
          <p:cNvSpPr/>
          <p:nvPr/>
        </p:nvSpPr>
        <p:spPr>
          <a:xfrm flipH="false" flipV="false" rot="0">
            <a:off x="11342061" y="1336874"/>
            <a:ext cx="7112136" cy="8951190"/>
          </a:xfrm>
          <a:custGeom>
            <a:avLst/>
            <a:gdLst/>
            <a:ahLst/>
            <a:cxnLst/>
            <a:rect r="r" b="b" t="t" l="l"/>
            <a:pathLst>
              <a:path h="8951190" w="7112136">
                <a:moveTo>
                  <a:pt x="0" y="0"/>
                </a:moveTo>
                <a:lnTo>
                  <a:pt x="7112136" y="0"/>
                </a:lnTo>
                <a:lnTo>
                  <a:pt x="7112136" y="8951191"/>
                </a:lnTo>
                <a:lnTo>
                  <a:pt x="0" y="8951191"/>
                </a:lnTo>
                <a:lnTo>
                  <a:pt x="0" y="0"/>
                </a:lnTo>
                <a:close/>
              </a:path>
            </a:pathLst>
          </a:custGeom>
          <a:blipFill>
            <a:blip r:embed="rId11"/>
            <a:stretch>
              <a:fillRect l="-68938" t="0" r="-19966" b="0"/>
            </a:stretch>
          </a:blipFill>
        </p:spPr>
      </p:sp>
      <p:sp>
        <p:nvSpPr>
          <p:cNvPr name="Freeform 30" id="30"/>
          <p:cNvSpPr/>
          <p:nvPr/>
        </p:nvSpPr>
        <p:spPr>
          <a:xfrm flipH="false" flipV="false" rot="0">
            <a:off x="14334739" y="861643"/>
            <a:ext cx="3147230" cy="475232"/>
          </a:xfrm>
          <a:custGeom>
            <a:avLst/>
            <a:gdLst/>
            <a:ahLst/>
            <a:cxnLst/>
            <a:rect r="r" b="b" t="t" l="l"/>
            <a:pathLst>
              <a:path h="475232" w="3147230">
                <a:moveTo>
                  <a:pt x="0" y="0"/>
                </a:moveTo>
                <a:lnTo>
                  <a:pt x="3147231" y="0"/>
                </a:lnTo>
                <a:lnTo>
                  <a:pt x="3147231" y="475231"/>
                </a:lnTo>
                <a:lnTo>
                  <a:pt x="0" y="475231"/>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TextBox 31" id="31"/>
          <p:cNvSpPr txBox="true"/>
          <p:nvPr/>
        </p:nvSpPr>
        <p:spPr>
          <a:xfrm rot="0">
            <a:off x="1861444" y="3267782"/>
            <a:ext cx="1520693" cy="767670"/>
          </a:xfrm>
          <a:prstGeom prst="rect">
            <a:avLst/>
          </a:prstGeom>
        </p:spPr>
        <p:txBody>
          <a:bodyPr anchor="t" rtlCol="false" tIns="0" lIns="0" bIns="0" rIns="0">
            <a:spAutoFit/>
          </a:bodyPr>
          <a:lstStyle/>
          <a:p>
            <a:pPr algn="l">
              <a:lnSpc>
                <a:spcPts val="5679"/>
              </a:lnSpc>
            </a:pPr>
            <a:r>
              <a:rPr lang="en-US" b="true" sz="5163">
                <a:solidFill>
                  <a:srgbClr val="FFB200"/>
                </a:solidFill>
                <a:latin typeface="Sofia Pro Heavy"/>
                <a:ea typeface="Sofia Pro Heavy"/>
                <a:cs typeface="Sofia Pro Heavy"/>
                <a:sym typeface="Sofia Pro Heavy"/>
              </a:rPr>
              <a:t>2.5X</a:t>
            </a:r>
          </a:p>
        </p:txBody>
      </p:sp>
      <p:sp>
        <p:nvSpPr>
          <p:cNvPr name="TextBox 32" id="32"/>
          <p:cNvSpPr txBox="true"/>
          <p:nvPr/>
        </p:nvSpPr>
        <p:spPr>
          <a:xfrm rot="0">
            <a:off x="6480856" y="3422888"/>
            <a:ext cx="3052123" cy="655420"/>
          </a:xfrm>
          <a:prstGeom prst="rect">
            <a:avLst/>
          </a:prstGeom>
        </p:spPr>
        <p:txBody>
          <a:bodyPr anchor="t" rtlCol="false" tIns="0" lIns="0" bIns="0" rIns="0">
            <a:spAutoFit/>
          </a:bodyPr>
          <a:lstStyle/>
          <a:p>
            <a:pPr algn="l">
              <a:lnSpc>
                <a:spcPts val="4868"/>
              </a:lnSpc>
            </a:pPr>
            <a:r>
              <a:rPr lang="en-US" b="true" sz="4426">
                <a:solidFill>
                  <a:srgbClr val="FFB200"/>
                </a:solidFill>
                <a:latin typeface="Sofia Pro Heavy"/>
                <a:ea typeface="Sofia Pro Heavy"/>
                <a:cs typeface="Sofia Pro Heavy"/>
                <a:sym typeface="Sofia Pro Heavy"/>
              </a:rPr>
              <a:t>RESUMES</a:t>
            </a:r>
          </a:p>
        </p:txBody>
      </p:sp>
      <p:sp>
        <p:nvSpPr>
          <p:cNvPr name="TextBox 33" id="33"/>
          <p:cNvSpPr txBox="true"/>
          <p:nvPr/>
        </p:nvSpPr>
        <p:spPr>
          <a:xfrm rot="0">
            <a:off x="6480856" y="3981253"/>
            <a:ext cx="6156796" cy="390103"/>
          </a:xfrm>
          <a:prstGeom prst="rect">
            <a:avLst/>
          </a:prstGeom>
        </p:spPr>
        <p:txBody>
          <a:bodyPr anchor="t" rtlCol="false" tIns="0" lIns="0" bIns="0" rIns="0">
            <a:spAutoFit/>
          </a:bodyPr>
          <a:lstStyle/>
          <a:p>
            <a:pPr algn="l">
              <a:lnSpc>
                <a:spcPts val="2884"/>
              </a:lnSpc>
            </a:pPr>
            <a:r>
              <a:rPr lang="en-US" b="true" sz="2622">
                <a:solidFill>
                  <a:srgbClr val="1D1F48"/>
                </a:solidFill>
                <a:latin typeface="Sofia Pro Heavy"/>
                <a:ea typeface="Sofia Pro Heavy"/>
                <a:cs typeface="Sofia Pro Heavy"/>
                <a:sym typeface="Sofia Pro Heavy"/>
              </a:rPr>
              <a:t>ARE OBSOLETE</a:t>
            </a:r>
          </a:p>
        </p:txBody>
      </p:sp>
      <p:sp>
        <p:nvSpPr>
          <p:cNvPr name="TextBox 34" id="34"/>
          <p:cNvSpPr txBox="true"/>
          <p:nvPr/>
        </p:nvSpPr>
        <p:spPr>
          <a:xfrm rot="0">
            <a:off x="6480856" y="4477731"/>
            <a:ext cx="2927793" cy="572033"/>
          </a:xfrm>
          <a:prstGeom prst="rect">
            <a:avLst/>
          </a:prstGeom>
        </p:spPr>
        <p:txBody>
          <a:bodyPr anchor="t" rtlCol="false" tIns="0" lIns="0" bIns="0" rIns="0">
            <a:spAutoFit/>
          </a:bodyPr>
          <a:lstStyle/>
          <a:p>
            <a:pPr algn="l">
              <a:lnSpc>
                <a:spcPts val="2354"/>
              </a:lnSpc>
              <a:spcBef>
                <a:spcPct val="0"/>
              </a:spcBef>
            </a:pPr>
            <a:r>
              <a:rPr lang="en-US" sz="1681">
                <a:solidFill>
                  <a:srgbClr val="1F1D49"/>
                </a:solidFill>
                <a:latin typeface="SF Pro Display"/>
                <a:ea typeface="SF Pro Display"/>
                <a:cs typeface="SF Pro Display"/>
                <a:sym typeface="SF Pro Display"/>
              </a:rPr>
              <a:t>Employers can’t verify software proficiency before hiring.</a:t>
            </a:r>
          </a:p>
        </p:txBody>
      </p:sp>
      <p:sp>
        <p:nvSpPr>
          <p:cNvPr name="TextBox 35" id="35"/>
          <p:cNvSpPr txBox="true"/>
          <p:nvPr/>
        </p:nvSpPr>
        <p:spPr>
          <a:xfrm rot="0">
            <a:off x="1861444" y="3938397"/>
            <a:ext cx="2634118" cy="390078"/>
          </a:xfrm>
          <a:prstGeom prst="rect">
            <a:avLst/>
          </a:prstGeom>
        </p:spPr>
        <p:txBody>
          <a:bodyPr anchor="t" rtlCol="false" tIns="0" lIns="0" bIns="0" rIns="0">
            <a:spAutoFit/>
          </a:bodyPr>
          <a:lstStyle/>
          <a:p>
            <a:pPr algn="l">
              <a:lnSpc>
                <a:spcPts val="2884"/>
              </a:lnSpc>
            </a:pPr>
            <a:r>
              <a:rPr lang="en-US" b="true" sz="2622">
                <a:solidFill>
                  <a:srgbClr val="1D1F48"/>
                </a:solidFill>
                <a:latin typeface="Sofia Pro Heavy"/>
                <a:ea typeface="Sofia Pro Heavy"/>
                <a:cs typeface="Sofia Pro Heavy"/>
                <a:sym typeface="Sofia Pro Heavy"/>
              </a:rPr>
              <a:t>ANNUAL SALARY</a:t>
            </a:r>
          </a:p>
        </p:txBody>
      </p:sp>
      <p:sp>
        <p:nvSpPr>
          <p:cNvPr name="TextBox 36" id="36"/>
          <p:cNvSpPr txBox="true"/>
          <p:nvPr/>
        </p:nvSpPr>
        <p:spPr>
          <a:xfrm rot="0">
            <a:off x="1861444" y="4434875"/>
            <a:ext cx="3218024" cy="572033"/>
          </a:xfrm>
          <a:prstGeom prst="rect">
            <a:avLst/>
          </a:prstGeom>
        </p:spPr>
        <p:txBody>
          <a:bodyPr anchor="t" rtlCol="false" tIns="0" lIns="0" bIns="0" rIns="0">
            <a:spAutoFit/>
          </a:bodyPr>
          <a:lstStyle/>
          <a:p>
            <a:pPr algn="l">
              <a:lnSpc>
                <a:spcPts val="2354"/>
              </a:lnSpc>
            </a:pPr>
            <a:r>
              <a:rPr lang="en-US" sz="1681">
                <a:solidFill>
                  <a:srgbClr val="1F1D49"/>
                </a:solidFill>
                <a:latin typeface="SF Pro Display"/>
                <a:ea typeface="SF Pro Display"/>
                <a:cs typeface="SF Pro Display"/>
                <a:sym typeface="SF Pro Display"/>
              </a:rPr>
              <a:t>The cost of a bad hire to a business.</a:t>
            </a:r>
          </a:p>
          <a:p>
            <a:pPr algn="l">
              <a:lnSpc>
                <a:spcPts val="2354"/>
              </a:lnSpc>
              <a:spcBef>
                <a:spcPct val="0"/>
              </a:spcBef>
            </a:pPr>
            <a:r>
              <a:rPr lang="en-US" sz="1681">
                <a:solidFill>
                  <a:srgbClr val="1F1D49"/>
                </a:solidFill>
                <a:latin typeface="SF Pro Display"/>
                <a:ea typeface="SF Pro Display"/>
                <a:cs typeface="SF Pro Display"/>
                <a:sym typeface="SF Pro Display"/>
              </a:rPr>
              <a:t>(SHRM, 2023)</a:t>
            </a:r>
          </a:p>
        </p:txBody>
      </p:sp>
      <p:sp>
        <p:nvSpPr>
          <p:cNvPr name="TextBox 37" id="37"/>
          <p:cNvSpPr txBox="true"/>
          <p:nvPr/>
        </p:nvSpPr>
        <p:spPr>
          <a:xfrm rot="0">
            <a:off x="1861444" y="5516096"/>
            <a:ext cx="2710342" cy="629212"/>
          </a:xfrm>
          <a:prstGeom prst="rect">
            <a:avLst/>
          </a:prstGeom>
        </p:spPr>
        <p:txBody>
          <a:bodyPr anchor="t" rtlCol="false" tIns="0" lIns="0" bIns="0" rIns="0">
            <a:spAutoFit/>
          </a:bodyPr>
          <a:lstStyle/>
          <a:p>
            <a:pPr algn="l">
              <a:lnSpc>
                <a:spcPts val="4625"/>
              </a:lnSpc>
            </a:pPr>
            <a:r>
              <a:rPr lang="en-US" b="true" sz="4205">
                <a:solidFill>
                  <a:srgbClr val="FFB200"/>
                </a:solidFill>
                <a:latin typeface="Sofia Pro Heavy"/>
                <a:ea typeface="Sofia Pro Heavy"/>
                <a:cs typeface="Sofia Pro Heavy"/>
                <a:sym typeface="Sofia Pro Heavy"/>
              </a:rPr>
              <a:t>1 TRILLION</a:t>
            </a:r>
          </a:p>
        </p:txBody>
      </p:sp>
      <p:sp>
        <p:nvSpPr>
          <p:cNvPr name="TextBox 38" id="38"/>
          <p:cNvSpPr txBox="true"/>
          <p:nvPr/>
        </p:nvSpPr>
        <p:spPr>
          <a:xfrm rot="0">
            <a:off x="1918240" y="6579872"/>
            <a:ext cx="3070263" cy="865118"/>
          </a:xfrm>
          <a:prstGeom prst="rect">
            <a:avLst/>
          </a:prstGeom>
        </p:spPr>
        <p:txBody>
          <a:bodyPr anchor="t" rtlCol="false" tIns="0" lIns="0" bIns="0" rIns="0">
            <a:spAutoFit/>
          </a:bodyPr>
          <a:lstStyle/>
          <a:p>
            <a:pPr algn="l">
              <a:lnSpc>
                <a:spcPts val="2354"/>
              </a:lnSpc>
              <a:spcBef>
                <a:spcPct val="0"/>
              </a:spcBef>
            </a:pPr>
            <a:r>
              <a:rPr lang="en-US" sz="1681">
                <a:solidFill>
                  <a:srgbClr val="1F1D49"/>
                </a:solidFill>
                <a:latin typeface="SF Pro Display"/>
                <a:ea typeface="SF Pro Display"/>
                <a:cs typeface="SF Pro Display"/>
                <a:sym typeface="SF Pro Display"/>
              </a:rPr>
              <a:t>The impact of poor hiring decisions to the U.S. economy annually (Gallup, 2023).</a:t>
            </a:r>
          </a:p>
        </p:txBody>
      </p:sp>
      <p:sp>
        <p:nvSpPr>
          <p:cNvPr name="TextBox 39" id="39"/>
          <p:cNvSpPr txBox="true"/>
          <p:nvPr/>
        </p:nvSpPr>
        <p:spPr>
          <a:xfrm rot="0">
            <a:off x="1918240" y="6081100"/>
            <a:ext cx="2577322" cy="390078"/>
          </a:xfrm>
          <a:prstGeom prst="rect">
            <a:avLst/>
          </a:prstGeom>
        </p:spPr>
        <p:txBody>
          <a:bodyPr anchor="t" rtlCol="false" tIns="0" lIns="0" bIns="0" rIns="0">
            <a:spAutoFit/>
          </a:bodyPr>
          <a:lstStyle/>
          <a:p>
            <a:pPr algn="l">
              <a:lnSpc>
                <a:spcPts val="2884"/>
              </a:lnSpc>
            </a:pPr>
            <a:r>
              <a:rPr lang="en-US" b="true" sz="2622">
                <a:solidFill>
                  <a:srgbClr val="1D1F48"/>
                </a:solidFill>
                <a:latin typeface="Sofia Pro Heavy"/>
                <a:ea typeface="Sofia Pro Heavy"/>
                <a:cs typeface="Sofia Pro Heavy"/>
                <a:sym typeface="Sofia Pro Heavy"/>
              </a:rPr>
              <a:t>IN LOSSES</a:t>
            </a:r>
          </a:p>
        </p:txBody>
      </p:sp>
      <p:sp>
        <p:nvSpPr>
          <p:cNvPr name="TextBox 40" id="40"/>
          <p:cNvSpPr txBox="true"/>
          <p:nvPr/>
        </p:nvSpPr>
        <p:spPr>
          <a:xfrm rot="0">
            <a:off x="6480856" y="5578136"/>
            <a:ext cx="4305548" cy="935898"/>
          </a:xfrm>
          <a:prstGeom prst="rect">
            <a:avLst/>
          </a:prstGeom>
        </p:spPr>
        <p:txBody>
          <a:bodyPr anchor="t" rtlCol="false" tIns="0" lIns="0" bIns="0" rIns="0">
            <a:spAutoFit/>
          </a:bodyPr>
          <a:lstStyle/>
          <a:p>
            <a:pPr algn="l">
              <a:lnSpc>
                <a:spcPts val="3563"/>
              </a:lnSpc>
            </a:pPr>
            <a:r>
              <a:rPr lang="en-US" sz="3239" b="true">
                <a:solidFill>
                  <a:srgbClr val="FFB200"/>
                </a:solidFill>
                <a:latin typeface="Sofia Pro Heavy"/>
                <a:ea typeface="Sofia Pro Heavy"/>
                <a:cs typeface="Sofia Pro Heavy"/>
                <a:sym typeface="Sofia Pro Heavy"/>
              </a:rPr>
              <a:t>WEEKS OF </a:t>
            </a:r>
          </a:p>
          <a:p>
            <a:pPr algn="l">
              <a:lnSpc>
                <a:spcPts val="3563"/>
              </a:lnSpc>
            </a:pPr>
            <a:r>
              <a:rPr lang="en-US" b="true" sz="3239">
                <a:solidFill>
                  <a:srgbClr val="FFB200"/>
                </a:solidFill>
                <a:latin typeface="Sofia Pro Heavy"/>
                <a:ea typeface="Sofia Pro Heavy"/>
                <a:cs typeface="Sofia Pro Heavy"/>
                <a:sym typeface="Sofia Pro Heavy"/>
              </a:rPr>
              <a:t>LOST PRODUCTIVITY</a:t>
            </a:r>
          </a:p>
        </p:txBody>
      </p:sp>
      <p:sp>
        <p:nvSpPr>
          <p:cNvPr name="TextBox 41" id="41"/>
          <p:cNvSpPr txBox="true"/>
          <p:nvPr/>
        </p:nvSpPr>
        <p:spPr>
          <a:xfrm rot="0">
            <a:off x="6480856" y="6622728"/>
            <a:ext cx="3182832" cy="865118"/>
          </a:xfrm>
          <a:prstGeom prst="rect">
            <a:avLst/>
          </a:prstGeom>
        </p:spPr>
        <p:txBody>
          <a:bodyPr anchor="t" rtlCol="false" tIns="0" lIns="0" bIns="0" rIns="0">
            <a:spAutoFit/>
          </a:bodyPr>
          <a:lstStyle/>
          <a:p>
            <a:pPr algn="l">
              <a:lnSpc>
                <a:spcPts val="2354"/>
              </a:lnSpc>
              <a:spcBef>
                <a:spcPct val="0"/>
              </a:spcBef>
            </a:pPr>
            <a:r>
              <a:rPr lang="en-US" sz="1681">
                <a:solidFill>
                  <a:srgbClr val="1F1D49"/>
                </a:solidFill>
                <a:latin typeface="SF Pro Display"/>
                <a:ea typeface="SF Pro Display"/>
                <a:cs typeface="SF Pro Display"/>
                <a:sym typeface="SF Pro Display"/>
              </a:rPr>
              <a:t>New hires often need weeks of training and onboarding to achieve proficiency.</a:t>
            </a:r>
          </a:p>
        </p:txBody>
      </p:sp>
      <p:sp>
        <p:nvSpPr>
          <p:cNvPr name="TextBox 42" id="42"/>
          <p:cNvSpPr txBox="true"/>
          <p:nvPr/>
        </p:nvSpPr>
        <p:spPr>
          <a:xfrm rot="0">
            <a:off x="811405" y="995428"/>
            <a:ext cx="7795076" cy="496409"/>
          </a:xfrm>
          <a:prstGeom prst="rect">
            <a:avLst/>
          </a:prstGeom>
        </p:spPr>
        <p:txBody>
          <a:bodyPr anchor="t" rtlCol="false" tIns="0" lIns="0" bIns="0" rIns="0">
            <a:spAutoFit/>
          </a:bodyPr>
          <a:lstStyle/>
          <a:p>
            <a:pPr algn="l">
              <a:lnSpc>
                <a:spcPts val="3652"/>
              </a:lnSpc>
            </a:pPr>
            <a:r>
              <a:rPr lang="en-US" b="true" sz="3320">
                <a:solidFill>
                  <a:srgbClr val="1D1F48"/>
                </a:solidFill>
                <a:latin typeface="Sofia Pro Heavy"/>
                <a:ea typeface="Sofia Pro Heavy"/>
                <a:cs typeface="Sofia Pro Heavy"/>
                <a:sym typeface="Sofia Pro Heavy"/>
              </a:rPr>
              <a:t>THE PROBLEM</a:t>
            </a:r>
          </a:p>
        </p:txBody>
      </p:sp>
      <p:sp>
        <p:nvSpPr>
          <p:cNvPr name="TextBox 43" id="43"/>
          <p:cNvSpPr txBox="true"/>
          <p:nvPr/>
        </p:nvSpPr>
        <p:spPr>
          <a:xfrm rot="0">
            <a:off x="811405" y="1632344"/>
            <a:ext cx="10063932" cy="794279"/>
          </a:xfrm>
          <a:prstGeom prst="rect">
            <a:avLst/>
          </a:prstGeom>
        </p:spPr>
        <p:txBody>
          <a:bodyPr anchor="t" rtlCol="false" tIns="0" lIns="0" bIns="0" rIns="0">
            <a:spAutoFit/>
          </a:bodyPr>
          <a:lstStyle/>
          <a:p>
            <a:pPr algn="l">
              <a:lnSpc>
                <a:spcPts val="3033"/>
              </a:lnSpc>
            </a:pPr>
            <a:r>
              <a:rPr lang="en-US" sz="3033">
                <a:solidFill>
                  <a:srgbClr val="1F1D49"/>
                </a:solidFill>
                <a:latin typeface="SF Pro Display"/>
                <a:ea typeface="SF Pro Display"/>
                <a:cs typeface="SF Pro Display"/>
                <a:sym typeface="SF Pro Display"/>
              </a:rPr>
              <a:t>Businesses can’t accurately verify software proficiency before hiring, leading to costly mistakes and inefficiency</a:t>
            </a:r>
          </a:p>
        </p:txBody>
      </p:sp>
    </p:spTree>
  </p:cSld>
  <p:clrMapOvr>
    <a:masterClrMapping/>
  </p:clrMapOvr>
  <p:transition spd="fast">
    <p:fade/>
  </p:transition>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1D1F48"/>
        </a:solidFill>
      </p:bgPr>
    </p:bg>
    <p:spTree>
      <p:nvGrpSpPr>
        <p:cNvPr id="1" name=""/>
        <p:cNvGrpSpPr/>
        <p:nvPr/>
      </p:nvGrpSpPr>
      <p:grpSpPr>
        <a:xfrm>
          <a:off x="0" y="0"/>
          <a:ext cx="0" cy="0"/>
          <a:chOff x="0" y="0"/>
          <a:chExt cx="0" cy="0"/>
        </a:xfrm>
      </p:grpSpPr>
      <p:sp>
        <p:nvSpPr>
          <p:cNvPr name="TextBox 2" id="2"/>
          <p:cNvSpPr txBox="true"/>
          <p:nvPr/>
        </p:nvSpPr>
        <p:spPr>
          <a:xfrm rot="0">
            <a:off x="13552717" y="6861968"/>
            <a:ext cx="2435186" cy="376047"/>
          </a:xfrm>
          <a:prstGeom prst="rect">
            <a:avLst/>
          </a:prstGeom>
        </p:spPr>
        <p:txBody>
          <a:bodyPr anchor="t" rtlCol="false" tIns="0" lIns="0" bIns="0" rIns="0">
            <a:spAutoFit/>
          </a:bodyPr>
          <a:lstStyle/>
          <a:p>
            <a:pPr algn="ctr">
              <a:lnSpc>
                <a:spcPts val="2871"/>
              </a:lnSpc>
            </a:pPr>
            <a:r>
              <a:rPr lang="en-US" b="true" sz="2610">
                <a:solidFill>
                  <a:srgbClr val="F7F7F7"/>
                </a:solidFill>
                <a:latin typeface="SF Pro Display Bold"/>
                <a:ea typeface="SF Pro Display Bold"/>
                <a:cs typeface="SF Pro Display Bold"/>
                <a:sym typeface="SF Pro Display Bold"/>
              </a:rPr>
              <a:t>Zac Bailey</a:t>
            </a:r>
          </a:p>
        </p:txBody>
      </p:sp>
      <p:sp>
        <p:nvSpPr>
          <p:cNvPr name="AutoShape 3" id="3"/>
          <p:cNvSpPr/>
          <p:nvPr/>
        </p:nvSpPr>
        <p:spPr>
          <a:xfrm flipH="true">
            <a:off x="5057719" y="4127997"/>
            <a:ext cx="2567" cy="2006412"/>
          </a:xfrm>
          <a:prstGeom prst="line">
            <a:avLst/>
          </a:prstGeom>
          <a:ln cap="rnd" w="9525">
            <a:solidFill>
              <a:srgbClr val="FFFFFF"/>
            </a:solidFill>
            <a:prstDash val="solid"/>
            <a:headEnd type="none" len="sm" w="sm"/>
            <a:tailEnd type="none" len="sm" w="sm"/>
          </a:ln>
        </p:spPr>
      </p:sp>
      <p:grpSp>
        <p:nvGrpSpPr>
          <p:cNvPr name="Group 4" id="4"/>
          <p:cNvGrpSpPr/>
          <p:nvPr/>
        </p:nvGrpSpPr>
        <p:grpSpPr>
          <a:xfrm rot="0">
            <a:off x="3326546" y="6635668"/>
            <a:ext cx="1127552" cy="1120826"/>
            <a:chOff x="0" y="0"/>
            <a:chExt cx="1503403" cy="1494434"/>
          </a:xfrm>
        </p:grpSpPr>
        <p:grpSp>
          <p:nvGrpSpPr>
            <p:cNvPr name="Group 5" id="5"/>
            <p:cNvGrpSpPr/>
            <p:nvPr/>
          </p:nvGrpSpPr>
          <p:grpSpPr>
            <a:xfrm rot="0">
              <a:off x="0" y="0"/>
              <a:ext cx="1494434" cy="1494434"/>
              <a:chOff x="0" y="0"/>
              <a:chExt cx="812800" cy="812800"/>
            </a:xfrm>
          </p:grpSpPr>
          <p:sp>
            <p:nvSpPr>
              <p:cNvPr name="Freeform 6" id="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3"/>
                <a:stretch>
                  <a:fillRect l="0" t="0" r="0" b="0"/>
                </a:stretch>
              </a:blipFill>
            </p:spPr>
          </p:sp>
        </p:grpSp>
        <p:grpSp>
          <p:nvGrpSpPr>
            <p:cNvPr name="Group 7" id="7"/>
            <p:cNvGrpSpPr/>
            <p:nvPr/>
          </p:nvGrpSpPr>
          <p:grpSpPr>
            <a:xfrm rot="0">
              <a:off x="0" y="0"/>
              <a:ext cx="1503403" cy="1494434"/>
              <a:chOff x="0" y="0"/>
              <a:chExt cx="812800" cy="807951"/>
            </a:xfrm>
          </p:grpSpPr>
          <p:sp>
            <p:nvSpPr>
              <p:cNvPr name="Freeform 8" id="8"/>
              <p:cNvSpPr/>
              <p:nvPr/>
            </p:nvSpPr>
            <p:spPr>
              <a:xfrm flipH="false" flipV="false" rot="0">
                <a:off x="0" y="0"/>
                <a:ext cx="812800" cy="807951"/>
              </a:xfrm>
              <a:custGeom>
                <a:avLst/>
                <a:gdLst/>
                <a:ahLst/>
                <a:cxnLst/>
                <a:rect r="r" b="b" t="t" l="l"/>
                <a:pathLst>
                  <a:path h="807951" w="812800">
                    <a:moveTo>
                      <a:pt x="406400" y="0"/>
                    </a:moveTo>
                    <a:cubicBezTo>
                      <a:pt x="181951" y="0"/>
                      <a:pt x="0" y="180866"/>
                      <a:pt x="0" y="403976"/>
                    </a:cubicBezTo>
                    <a:cubicBezTo>
                      <a:pt x="0" y="627085"/>
                      <a:pt x="181951" y="807951"/>
                      <a:pt x="406400" y="807951"/>
                    </a:cubicBezTo>
                    <a:cubicBezTo>
                      <a:pt x="630849" y="807951"/>
                      <a:pt x="812800" y="627085"/>
                      <a:pt x="812800" y="403976"/>
                    </a:cubicBezTo>
                    <a:cubicBezTo>
                      <a:pt x="812800" y="180866"/>
                      <a:pt x="630849" y="0"/>
                      <a:pt x="406400" y="0"/>
                    </a:cubicBezTo>
                    <a:close/>
                  </a:path>
                </a:pathLst>
              </a:custGeom>
              <a:solidFill>
                <a:srgbClr val="000000">
                  <a:alpha val="0"/>
                </a:srgbClr>
              </a:solidFill>
              <a:ln w="19050" cap="sq">
                <a:solidFill>
                  <a:srgbClr val="FDFDFD"/>
                </a:solidFill>
                <a:prstDash val="solid"/>
                <a:miter/>
              </a:ln>
            </p:spPr>
          </p:sp>
          <p:sp>
            <p:nvSpPr>
              <p:cNvPr name="TextBox 9" id="9"/>
              <p:cNvSpPr txBox="true"/>
              <p:nvPr/>
            </p:nvSpPr>
            <p:spPr>
              <a:xfrm>
                <a:off x="76200" y="37645"/>
                <a:ext cx="660400" cy="694560"/>
              </a:xfrm>
              <a:prstGeom prst="rect">
                <a:avLst/>
              </a:prstGeom>
            </p:spPr>
            <p:txBody>
              <a:bodyPr anchor="ctr" rtlCol="false" tIns="45245" lIns="45245" bIns="45245" rIns="45245"/>
              <a:lstStyle/>
              <a:p>
                <a:pPr algn="ctr">
                  <a:lnSpc>
                    <a:spcPts val="2660"/>
                  </a:lnSpc>
                </a:pPr>
              </a:p>
            </p:txBody>
          </p:sp>
        </p:grpSp>
      </p:grpSp>
      <p:grpSp>
        <p:nvGrpSpPr>
          <p:cNvPr name="Group 10" id="10"/>
          <p:cNvGrpSpPr/>
          <p:nvPr/>
        </p:nvGrpSpPr>
        <p:grpSpPr>
          <a:xfrm rot="0">
            <a:off x="1766651" y="3669984"/>
            <a:ext cx="2737661" cy="909021"/>
            <a:chOff x="0" y="0"/>
            <a:chExt cx="3726350" cy="1237308"/>
          </a:xfrm>
        </p:grpSpPr>
        <p:sp>
          <p:nvSpPr>
            <p:cNvPr name="Freeform 11" id="11"/>
            <p:cNvSpPr/>
            <p:nvPr/>
          </p:nvSpPr>
          <p:spPr>
            <a:xfrm flipH="false" flipV="false" rot="0">
              <a:off x="0" y="0"/>
              <a:ext cx="3726307" cy="1237335"/>
            </a:xfrm>
            <a:custGeom>
              <a:avLst/>
              <a:gdLst/>
              <a:ahLst/>
              <a:cxnLst/>
              <a:rect r="r" b="b" t="t" l="l"/>
              <a:pathLst>
                <a:path h="1237335" w="3726307">
                  <a:moveTo>
                    <a:pt x="0" y="206198"/>
                  </a:moveTo>
                  <a:cubicBezTo>
                    <a:pt x="0" y="92341"/>
                    <a:pt x="78486" y="0"/>
                    <a:pt x="175260" y="0"/>
                  </a:cubicBezTo>
                  <a:lnTo>
                    <a:pt x="3551047" y="0"/>
                  </a:lnTo>
                  <a:cubicBezTo>
                    <a:pt x="3647821" y="0"/>
                    <a:pt x="3726307" y="92341"/>
                    <a:pt x="3726307" y="206198"/>
                  </a:cubicBezTo>
                  <a:lnTo>
                    <a:pt x="3726307" y="1030992"/>
                  </a:lnTo>
                  <a:cubicBezTo>
                    <a:pt x="3726307" y="1144849"/>
                    <a:pt x="3647821" y="1237190"/>
                    <a:pt x="3551047" y="1237190"/>
                  </a:cubicBezTo>
                  <a:lnTo>
                    <a:pt x="175260" y="1237190"/>
                  </a:lnTo>
                  <a:cubicBezTo>
                    <a:pt x="78486" y="1237335"/>
                    <a:pt x="0" y="1144999"/>
                    <a:pt x="0" y="1031141"/>
                  </a:cubicBezTo>
                  <a:close/>
                </a:path>
              </a:pathLst>
            </a:custGeom>
            <a:solidFill>
              <a:srgbClr val="F68C2D"/>
            </a:solidFill>
          </p:spPr>
        </p:sp>
        <p:sp>
          <p:nvSpPr>
            <p:cNvPr name="TextBox 12" id="12"/>
            <p:cNvSpPr txBox="true"/>
            <p:nvPr/>
          </p:nvSpPr>
          <p:spPr>
            <a:xfrm>
              <a:off x="0" y="-9525"/>
              <a:ext cx="3726350" cy="1246833"/>
            </a:xfrm>
            <a:prstGeom prst="rect">
              <a:avLst/>
            </a:prstGeom>
          </p:spPr>
          <p:txBody>
            <a:bodyPr anchor="ctr" rtlCol="false" tIns="49762" lIns="49762" bIns="49762" rIns="49762"/>
            <a:lstStyle/>
            <a:p>
              <a:pPr algn="ctr">
                <a:lnSpc>
                  <a:spcPts val="2468"/>
                </a:lnSpc>
              </a:pPr>
              <a:r>
                <a:rPr lang="en-US" sz="2057">
                  <a:solidFill>
                    <a:srgbClr val="211E1E"/>
                  </a:solidFill>
                  <a:latin typeface="SF Pro Display"/>
                  <a:ea typeface="SF Pro Display"/>
                  <a:cs typeface="SF Pro Display"/>
                  <a:sym typeface="SF Pro Display"/>
                </a:rPr>
                <a:t>Kristen Kubank</a:t>
              </a:r>
            </a:p>
            <a:p>
              <a:pPr algn="ctr">
                <a:lnSpc>
                  <a:spcPts val="1998"/>
                </a:lnSpc>
              </a:pPr>
              <a:r>
                <a:rPr lang="en-US" sz="1665">
                  <a:solidFill>
                    <a:srgbClr val="211E1E"/>
                  </a:solidFill>
                  <a:latin typeface="SF Pro Display"/>
                  <a:ea typeface="SF Pro Display"/>
                  <a:cs typeface="SF Pro Display"/>
                  <a:sym typeface="SF Pro Display"/>
                </a:rPr>
                <a:t>Director</a:t>
              </a:r>
            </a:p>
          </p:txBody>
        </p:sp>
      </p:grpSp>
      <p:grpSp>
        <p:nvGrpSpPr>
          <p:cNvPr name="Group 13" id="13"/>
          <p:cNvGrpSpPr/>
          <p:nvPr/>
        </p:nvGrpSpPr>
        <p:grpSpPr>
          <a:xfrm rot="0">
            <a:off x="5661033" y="3669984"/>
            <a:ext cx="2737661" cy="909021"/>
            <a:chOff x="0" y="0"/>
            <a:chExt cx="3726350" cy="1237308"/>
          </a:xfrm>
        </p:grpSpPr>
        <p:sp>
          <p:nvSpPr>
            <p:cNvPr name="Freeform 14" id="14"/>
            <p:cNvSpPr/>
            <p:nvPr/>
          </p:nvSpPr>
          <p:spPr>
            <a:xfrm flipH="false" flipV="false" rot="0">
              <a:off x="0" y="0"/>
              <a:ext cx="3726307" cy="1237335"/>
            </a:xfrm>
            <a:custGeom>
              <a:avLst/>
              <a:gdLst/>
              <a:ahLst/>
              <a:cxnLst/>
              <a:rect r="r" b="b" t="t" l="l"/>
              <a:pathLst>
                <a:path h="1237335" w="3726307">
                  <a:moveTo>
                    <a:pt x="0" y="206198"/>
                  </a:moveTo>
                  <a:cubicBezTo>
                    <a:pt x="0" y="92341"/>
                    <a:pt x="78486" y="0"/>
                    <a:pt x="175260" y="0"/>
                  </a:cubicBezTo>
                  <a:lnTo>
                    <a:pt x="3551047" y="0"/>
                  </a:lnTo>
                  <a:cubicBezTo>
                    <a:pt x="3647821" y="0"/>
                    <a:pt x="3726307" y="92341"/>
                    <a:pt x="3726307" y="206198"/>
                  </a:cubicBezTo>
                  <a:lnTo>
                    <a:pt x="3726307" y="1030992"/>
                  </a:lnTo>
                  <a:cubicBezTo>
                    <a:pt x="3726307" y="1144849"/>
                    <a:pt x="3647821" y="1237190"/>
                    <a:pt x="3551047" y="1237190"/>
                  </a:cubicBezTo>
                  <a:lnTo>
                    <a:pt x="175260" y="1237190"/>
                  </a:lnTo>
                  <a:cubicBezTo>
                    <a:pt x="78486" y="1237335"/>
                    <a:pt x="0" y="1144999"/>
                    <a:pt x="0" y="1031141"/>
                  </a:cubicBezTo>
                  <a:close/>
                </a:path>
              </a:pathLst>
            </a:custGeom>
            <a:solidFill>
              <a:srgbClr val="F68C2D"/>
            </a:solidFill>
          </p:spPr>
        </p:sp>
        <p:sp>
          <p:nvSpPr>
            <p:cNvPr name="TextBox 15" id="15"/>
            <p:cNvSpPr txBox="true"/>
            <p:nvPr/>
          </p:nvSpPr>
          <p:spPr>
            <a:xfrm>
              <a:off x="0" y="-9525"/>
              <a:ext cx="3726350" cy="1246833"/>
            </a:xfrm>
            <a:prstGeom prst="rect">
              <a:avLst/>
            </a:prstGeom>
          </p:spPr>
          <p:txBody>
            <a:bodyPr anchor="ctr" rtlCol="false" tIns="49762" lIns="49762" bIns="49762" rIns="49762"/>
            <a:lstStyle/>
            <a:p>
              <a:pPr algn="ctr">
                <a:lnSpc>
                  <a:spcPts val="2468"/>
                </a:lnSpc>
              </a:pPr>
              <a:r>
                <a:rPr lang="en-US" sz="2057">
                  <a:solidFill>
                    <a:srgbClr val="211E1E"/>
                  </a:solidFill>
                  <a:latin typeface="SF Pro Display"/>
                  <a:ea typeface="SF Pro Display"/>
                  <a:cs typeface="SF Pro Display"/>
                  <a:sym typeface="SF Pro Display"/>
                </a:rPr>
                <a:t>Tom Kubank</a:t>
              </a:r>
            </a:p>
            <a:p>
              <a:pPr algn="ctr">
                <a:lnSpc>
                  <a:spcPts val="1998"/>
                </a:lnSpc>
              </a:pPr>
              <a:r>
                <a:rPr lang="en-US" sz="1665">
                  <a:solidFill>
                    <a:srgbClr val="211E1E"/>
                  </a:solidFill>
                  <a:latin typeface="SF Pro Display"/>
                  <a:ea typeface="SF Pro Display"/>
                  <a:cs typeface="SF Pro Display"/>
                  <a:sym typeface="SF Pro Display"/>
                </a:rPr>
                <a:t>Co-Founder</a:t>
              </a:r>
            </a:p>
          </p:txBody>
        </p:sp>
      </p:grpSp>
      <p:sp>
        <p:nvSpPr>
          <p:cNvPr name="AutoShape 16" id="16"/>
          <p:cNvSpPr/>
          <p:nvPr/>
        </p:nvSpPr>
        <p:spPr>
          <a:xfrm flipH="true">
            <a:off x="1577336" y="6128059"/>
            <a:ext cx="6898626" cy="0"/>
          </a:xfrm>
          <a:prstGeom prst="line">
            <a:avLst/>
          </a:prstGeom>
          <a:ln cap="rnd" w="9525">
            <a:solidFill>
              <a:srgbClr val="FFFFFF"/>
            </a:solidFill>
            <a:prstDash val="solid"/>
            <a:headEnd type="none" len="sm" w="sm"/>
            <a:tailEnd type="none" len="sm" w="sm"/>
          </a:ln>
        </p:spPr>
      </p:sp>
      <p:sp>
        <p:nvSpPr>
          <p:cNvPr name="AutoShape 17" id="17"/>
          <p:cNvSpPr/>
          <p:nvPr/>
        </p:nvSpPr>
        <p:spPr>
          <a:xfrm>
            <a:off x="1582001" y="6128059"/>
            <a:ext cx="0" cy="378577"/>
          </a:xfrm>
          <a:prstGeom prst="line">
            <a:avLst/>
          </a:prstGeom>
          <a:ln cap="rnd" w="9525">
            <a:solidFill>
              <a:srgbClr val="FFFFFF"/>
            </a:solidFill>
            <a:prstDash val="solid"/>
            <a:headEnd type="none" len="sm" w="sm"/>
            <a:tailEnd type="none" len="sm" w="sm"/>
          </a:ln>
        </p:spPr>
      </p:sp>
      <p:sp>
        <p:nvSpPr>
          <p:cNvPr name="AutoShape 18" id="18"/>
          <p:cNvSpPr/>
          <p:nvPr/>
        </p:nvSpPr>
        <p:spPr>
          <a:xfrm>
            <a:off x="3890322" y="6128199"/>
            <a:ext cx="0" cy="378437"/>
          </a:xfrm>
          <a:prstGeom prst="line">
            <a:avLst/>
          </a:prstGeom>
          <a:ln cap="rnd" w="9525">
            <a:solidFill>
              <a:srgbClr val="FFFFFF"/>
            </a:solidFill>
            <a:prstDash val="solid"/>
            <a:headEnd type="none" len="sm" w="sm"/>
            <a:tailEnd type="none" len="sm" w="sm"/>
          </a:ln>
        </p:spPr>
      </p:sp>
      <p:sp>
        <p:nvSpPr>
          <p:cNvPr name="AutoShape 19" id="19"/>
          <p:cNvSpPr/>
          <p:nvPr/>
        </p:nvSpPr>
        <p:spPr>
          <a:xfrm>
            <a:off x="6178477" y="6134409"/>
            <a:ext cx="0" cy="378437"/>
          </a:xfrm>
          <a:prstGeom prst="line">
            <a:avLst/>
          </a:prstGeom>
          <a:ln cap="rnd" w="9525">
            <a:solidFill>
              <a:srgbClr val="FFFFFF"/>
            </a:solidFill>
            <a:prstDash val="solid"/>
            <a:headEnd type="none" len="sm" w="sm"/>
            <a:tailEnd type="none" len="sm" w="sm"/>
          </a:ln>
        </p:spPr>
      </p:sp>
      <p:sp>
        <p:nvSpPr>
          <p:cNvPr name="AutoShape 20" id="20"/>
          <p:cNvSpPr/>
          <p:nvPr/>
        </p:nvSpPr>
        <p:spPr>
          <a:xfrm>
            <a:off x="8471297" y="6128199"/>
            <a:ext cx="0" cy="378437"/>
          </a:xfrm>
          <a:prstGeom prst="line">
            <a:avLst/>
          </a:prstGeom>
          <a:ln cap="rnd" w="9525">
            <a:solidFill>
              <a:srgbClr val="FFFFFF"/>
            </a:solidFill>
            <a:prstDash val="solid"/>
            <a:headEnd type="none" len="sm" w="sm"/>
            <a:tailEnd type="none" len="sm" w="sm"/>
          </a:ln>
        </p:spPr>
      </p:sp>
      <p:sp>
        <p:nvSpPr>
          <p:cNvPr name="Freeform 21" id="21"/>
          <p:cNvSpPr/>
          <p:nvPr/>
        </p:nvSpPr>
        <p:spPr>
          <a:xfrm flipH="false" flipV="false" rot="0">
            <a:off x="16674752" y="695203"/>
            <a:ext cx="722646" cy="666993"/>
          </a:xfrm>
          <a:custGeom>
            <a:avLst/>
            <a:gdLst/>
            <a:ahLst/>
            <a:cxnLst/>
            <a:rect r="r" b="b" t="t" l="l"/>
            <a:pathLst>
              <a:path h="666993" w="722646">
                <a:moveTo>
                  <a:pt x="0" y="0"/>
                </a:moveTo>
                <a:lnTo>
                  <a:pt x="722646" y="0"/>
                </a:lnTo>
                <a:lnTo>
                  <a:pt x="722646" y="666994"/>
                </a:lnTo>
                <a:lnTo>
                  <a:pt x="0" y="666994"/>
                </a:lnTo>
                <a:lnTo>
                  <a:pt x="0" y="0"/>
                </a:lnTo>
                <a:close/>
              </a:path>
            </a:pathLst>
          </a:custGeom>
          <a:blipFill>
            <a:blip r:embed="rId4">
              <a:extLst>
                <a:ext uri="{96DAC541-7B7A-43D3-8B79-37D633B846F1}">
                  <asvg:svgBlip xmlns:asvg="http://schemas.microsoft.com/office/drawing/2016/SVG/main" r:embed="rId5"/>
                </a:ext>
              </a:extLst>
            </a:blip>
            <a:stretch>
              <a:fillRect l="0" t="0" r="-511249" b="0"/>
            </a:stretch>
          </a:blipFill>
        </p:spPr>
      </p:sp>
      <p:grpSp>
        <p:nvGrpSpPr>
          <p:cNvPr name="Group 22" id="22"/>
          <p:cNvGrpSpPr/>
          <p:nvPr/>
        </p:nvGrpSpPr>
        <p:grpSpPr>
          <a:xfrm rot="5400000">
            <a:off x="12793150" y="410665"/>
            <a:ext cx="2574579" cy="7637413"/>
            <a:chOff x="0" y="0"/>
            <a:chExt cx="3432772" cy="10183218"/>
          </a:xfrm>
        </p:grpSpPr>
        <p:sp>
          <p:nvSpPr>
            <p:cNvPr name="Freeform 23" id="23"/>
            <p:cNvSpPr/>
            <p:nvPr/>
          </p:nvSpPr>
          <p:spPr>
            <a:xfrm flipH="false" flipV="false" rot="0">
              <a:off x="0" y="0"/>
              <a:ext cx="3432810" cy="10183195"/>
            </a:xfrm>
            <a:custGeom>
              <a:avLst/>
              <a:gdLst/>
              <a:ahLst/>
              <a:cxnLst/>
              <a:rect r="r" b="b" t="t" l="l"/>
              <a:pathLst>
                <a:path h="10183195" w="3432810">
                  <a:moveTo>
                    <a:pt x="0" y="152151"/>
                  </a:moveTo>
                  <a:cubicBezTo>
                    <a:pt x="0" y="68144"/>
                    <a:pt x="68199" y="0"/>
                    <a:pt x="152273" y="0"/>
                  </a:cubicBezTo>
                  <a:lnTo>
                    <a:pt x="3280537" y="0"/>
                  </a:lnTo>
                  <a:cubicBezTo>
                    <a:pt x="3364611" y="0"/>
                    <a:pt x="3432810" y="68144"/>
                    <a:pt x="3432810" y="152151"/>
                  </a:cubicBezTo>
                  <a:lnTo>
                    <a:pt x="3432810" y="10031044"/>
                  </a:lnTo>
                  <a:cubicBezTo>
                    <a:pt x="3432810" y="10115050"/>
                    <a:pt x="3364611" y="10183195"/>
                    <a:pt x="3280537" y="10183195"/>
                  </a:cubicBezTo>
                  <a:lnTo>
                    <a:pt x="152273" y="10183195"/>
                  </a:lnTo>
                  <a:cubicBezTo>
                    <a:pt x="68199" y="10183195"/>
                    <a:pt x="0" y="10115050"/>
                    <a:pt x="0" y="10031044"/>
                  </a:cubicBezTo>
                  <a:close/>
                </a:path>
              </a:pathLst>
            </a:custGeom>
            <a:solidFill>
              <a:srgbClr val="F47C20"/>
            </a:solidFill>
          </p:spPr>
        </p:sp>
      </p:grpSp>
      <p:grpSp>
        <p:nvGrpSpPr>
          <p:cNvPr name="Group 24" id="24"/>
          <p:cNvGrpSpPr/>
          <p:nvPr/>
        </p:nvGrpSpPr>
        <p:grpSpPr>
          <a:xfrm rot="5400000">
            <a:off x="12676880" y="137521"/>
            <a:ext cx="2810521" cy="7648782"/>
            <a:chOff x="0" y="0"/>
            <a:chExt cx="3747362" cy="10198376"/>
          </a:xfrm>
        </p:grpSpPr>
        <p:sp>
          <p:nvSpPr>
            <p:cNvPr name="Freeform 25" id="25"/>
            <p:cNvSpPr/>
            <p:nvPr/>
          </p:nvSpPr>
          <p:spPr>
            <a:xfrm flipH="false" flipV="false" rot="0">
              <a:off x="0" y="0"/>
              <a:ext cx="3747400" cy="10198481"/>
            </a:xfrm>
            <a:custGeom>
              <a:avLst/>
              <a:gdLst/>
              <a:ahLst/>
              <a:cxnLst/>
              <a:rect r="r" b="b" t="t" l="l"/>
              <a:pathLst>
                <a:path h="10198481" w="3747400">
                  <a:moveTo>
                    <a:pt x="0" y="117856"/>
                  </a:moveTo>
                  <a:cubicBezTo>
                    <a:pt x="0" y="52705"/>
                    <a:pt x="57535" y="0"/>
                    <a:pt x="128657" y="0"/>
                  </a:cubicBezTo>
                  <a:lnTo>
                    <a:pt x="3618746" y="0"/>
                  </a:lnTo>
                  <a:cubicBezTo>
                    <a:pt x="3689729" y="0"/>
                    <a:pt x="3747400" y="52705"/>
                    <a:pt x="3747400" y="117856"/>
                  </a:cubicBezTo>
                  <a:lnTo>
                    <a:pt x="3747400" y="10080625"/>
                  </a:lnTo>
                  <a:cubicBezTo>
                    <a:pt x="3747400" y="10145649"/>
                    <a:pt x="3689868" y="10198481"/>
                    <a:pt x="3618746" y="10198481"/>
                  </a:cubicBezTo>
                  <a:lnTo>
                    <a:pt x="128657" y="10198481"/>
                  </a:lnTo>
                  <a:cubicBezTo>
                    <a:pt x="57674" y="10198481"/>
                    <a:pt x="0" y="10145776"/>
                    <a:pt x="0" y="10080625"/>
                  </a:cubicBezTo>
                  <a:close/>
                </a:path>
              </a:pathLst>
            </a:custGeom>
            <a:solidFill>
              <a:srgbClr val="F4F4F4"/>
            </a:solidFill>
          </p:spPr>
        </p:sp>
      </p:grpSp>
      <p:grpSp>
        <p:nvGrpSpPr>
          <p:cNvPr name="Group 26" id="26"/>
          <p:cNvGrpSpPr/>
          <p:nvPr/>
        </p:nvGrpSpPr>
        <p:grpSpPr>
          <a:xfrm rot="0">
            <a:off x="15184453" y="1972796"/>
            <a:ext cx="3103547" cy="3394377"/>
            <a:chOff x="0" y="0"/>
            <a:chExt cx="4195112" cy="4588231"/>
          </a:xfrm>
        </p:grpSpPr>
        <p:sp>
          <p:nvSpPr>
            <p:cNvPr name="Freeform 27" id="27"/>
            <p:cNvSpPr/>
            <p:nvPr/>
          </p:nvSpPr>
          <p:spPr>
            <a:xfrm flipH="false" flipV="false" rot="0">
              <a:off x="0" y="0"/>
              <a:ext cx="4195064" cy="4588245"/>
            </a:xfrm>
            <a:custGeom>
              <a:avLst/>
              <a:gdLst/>
              <a:ahLst/>
              <a:cxnLst/>
              <a:rect r="r" b="b" t="t" l="l"/>
              <a:pathLst>
                <a:path h="4588245" w="4195064">
                  <a:moveTo>
                    <a:pt x="0" y="0"/>
                  </a:moveTo>
                  <a:lnTo>
                    <a:pt x="4195064" y="0"/>
                  </a:lnTo>
                  <a:lnTo>
                    <a:pt x="4195064" y="4588245"/>
                  </a:lnTo>
                  <a:lnTo>
                    <a:pt x="0" y="4588245"/>
                  </a:lnTo>
                  <a:lnTo>
                    <a:pt x="0" y="0"/>
                  </a:lnTo>
                  <a:close/>
                </a:path>
              </a:pathLst>
            </a:custGeom>
            <a:blipFill>
              <a:blip r:embed="rId6"/>
              <a:stretch>
                <a:fillRect l="0" t="-4101" r="0" b="-4100"/>
              </a:stretch>
            </a:blipFill>
          </p:spPr>
        </p:sp>
      </p:grpSp>
      <p:grpSp>
        <p:nvGrpSpPr>
          <p:cNvPr name="Group 28" id="28"/>
          <p:cNvGrpSpPr/>
          <p:nvPr/>
        </p:nvGrpSpPr>
        <p:grpSpPr>
          <a:xfrm rot="5400000">
            <a:off x="12787599" y="4096288"/>
            <a:ext cx="2579554" cy="7658313"/>
            <a:chOff x="0" y="0"/>
            <a:chExt cx="3432772" cy="10191392"/>
          </a:xfrm>
        </p:grpSpPr>
        <p:sp>
          <p:nvSpPr>
            <p:cNvPr name="Freeform 29" id="29"/>
            <p:cNvSpPr/>
            <p:nvPr/>
          </p:nvSpPr>
          <p:spPr>
            <a:xfrm flipH="false" flipV="false" rot="0">
              <a:off x="0" y="0"/>
              <a:ext cx="3432810" cy="10191369"/>
            </a:xfrm>
            <a:custGeom>
              <a:avLst/>
              <a:gdLst/>
              <a:ahLst/>
              <a:cxnLst/>
              <a:rect r="r" b="b" t="t" l="l"/>
              <a:pathLst>
                <a:path h="10191369" w="3432810">
                  <a:moveTo>
                    <a:pt x="0" y="152273"/>
                  </a:moveTo>
                  <a:cubicBezTo>
                    <a:pt x="0" y="68199"/>
                    <a:pt x="68199" y="0"/>
                    <a:pt x="152273" y="0"/>
                  </a:cubicBezTo>
                  <a:lnTo>
                    <a:pt x="3280537" y="0"/>
                  </a:lnTo>
                  <a:cubicBezTo>
                    <a:pt x="3364611" y="0"/>
                    <a:pt x="3432810" y="68199"/>
                    <a:pt x="3432810" y="152273"/>
                  </a:cubicBezTo>
                  <a:lnTo>
                    <a:pt x="3432810" y="10039096"/>
                  </a:lnTo>
                  <a:cubicBezTo>
                    <a:pt x="3432810" y="10123170"/>
                    <a:pt x="3364611" y="10191369"/>
                    <a:pt x="3280537" y="10191369"/>
                  </a:cubicBezTo>
                  <a:lnTo>
                    <a:pt x="152273" y="10191369"/>
                  </a:lnTo>
                  <a:cubicBezTo>
                    <a:pt x="68199" y="10191369"/>
                    <a:pt x="0" y="10123170"/>
                    <a:pt x="0" y="10039096"/>
                  </a:cubicBezTo>
                  <a:close/>
                </a:path>
              </a:pathLst>
            </a:custGeom>
            <a:solidFill>
              <a:srgbClr val="F47C20"/>
            </a:solidFill>
          </p:spPr>
        </p:sp>
      </p:grpSp>
      <p:grpSp>
        <p:nvGrpSpPr>
          <p:cNvPr name="Group 30" id="30"/>
          <p:cNvGrpSpPr/>
          <p:nvPr/>
        </p:nvGrpSpPr>
        <p:grpSpPr>
          <a:xfrm rot="5400000">
            <a:off x="12790086" y="3950775"/>
            <a:ext cx="2574578" cy="7658311"/>
            <a:chOff x="0" y="0"/>
            <a:chExt cx="3432770" cy="10211082"/>
          </a:xfrm>
        </p:grpSpPr>
        <p:sp>
          <p:nvSpPr>
            <p:cNvPr name="Freeform 31" id="31"/>
            <p:cNvSpPr/>
            <p:nvPr/>
          </p:nvSpPr>
          <p:spPr>
            <a:xfrm flipH="false" flipV="false" rot="0">
              <a:off x="0" y="0"/>
              <a:ext cx="3432810" cy="10211181"/>
            </a:xfrm>
            <a:custGeom>
              <a:avLst/>
              <a:gdLst/>
              <a:ahLst/>
              <a:cxnLst/>
              <a:rect r="r" b="b" t="t" l="l"/>
              <a:pathLst>
                <a:path h="10211181" w="3432810">
                  <a:moveTo>
                    <a:pt x="0" y="137668"/>
                  </a:moveTo>
                  <a:cubicBezTo>
                    <a:pt x="0" y="61595"/>
                    <a:pt x="61595" y="0"/>
                    <a:pt x="137668" y="0"/>
                  </a:cubicBezTo>
                  <a:lnTo>
                    <a:pt x="3295142" y="0"/>
                  </a:lnTo>
                  <a:cubicBezTo>
                    <a:pt x="3371088" y="0"/>
                    <a:pt x="3432810" y="61595"/>
                    <a:pt x="3432810" y="137668"/>
                  </a:cubicBezTo>
                  <a:lnTo>
                    <a:pt x="3432810" y="10073513"/>
                  </a:lnTo>
                  <a:cubicBezTo>
                    <a:pt x="3432810" y="10149459"/>
                    <a:pt x="3371215" y="10211181"/>
                    <a:pt x="3295142" y="10211181"/>
                  </a:cubicBezTo>
                  <a:lnTo>
                    <a:pt x="137668" y="10211181"/>
                  </a:lnTo>
                  <a:cubicBezTo>
                    <a:pt x="61595" y="10211054"/>
                    <a:pt x="0" y="10149459"/>
                    <a:pt x="0" y="10073513"/>
                  </a:cubicBezTo>
                  <a:close/>
                </a:path>
              </a:pathLst>
            </a:custGeom>
            <a:solidFill>
              <a:srgbClr val="F4F4F4"/>
            </a:solidFill>
          </p:spPr>
        </p:sp>
      </p:grpSp>
      <p:sp>
        <p:nvSpPr>
          <p:cNvPr name="Freeform 32" id="32"/>
          <p:cNvSpPr/>
          <p:nvPr/>
        </p:nvSpPr>
        <p:spPr>
          <a:xfrm flipH="false" flipV="false" rot="0">
            <a:off x="15789969" y="5381471"/>
            <a:ext cx="2770105" cy="3685748"/>
          </a:xfrm>
          <a:custGeom>
            <a:avLst/>
            <a:gdLst/>
            <a:ahLst/>
            <a:cxnLst/>
            <a:rect r="r" b="b" t="t" l="l"/>
            <a:pathLst>
              <a:path h="3685748" w="2770105">
                <a:moveTo>
                  <a:pt x="0" y="0"/>
                </a:moveTo>
                <a:lnTo>
                  <a:pt x="2770105" y="0"/>
                </a:lnTo>
                <a:lnTo>
                  <a:pt x="2770105" y="3685748"/>
                </a:lnTo>
                <a:lnTo>
                  <a:pt x="0" y="3685748"/>
                </a:lnTo>
                <a:lnTo>
                  <a:pt x="0" y="0"/>
                </a:lnTo>
                <a:close/>
              </a:path>
            </a:pathLst>
          </a:custGeom>
          <a:blipFill>
            <a:blip r:embed="rId7"/>
            <a:stretch>
              <a:fillRect l="-23490" t="0" r="0" b="-39217"/>
            </a:stretch>
          </a:blipFill>
        </p:spPr>
      </p:sp>
      <p:grpSp>
        <p:nvGrpSpPr>
          <p:cNvPr name="Group 33" id="33"/>
          <p:cNvGrpSpPr/>
          <p:nvPr/>
        </p:nvGrpSpPr>
        <p:grpSpPr>
          <a:xfrm rot="0">
            <a:off x="10513171" y="-2334111"/>
            <a:ext cx="3564204" cy="3564204"/>
            <a:chOff x="0" y="0"/>
            <a:chExt cx="812800" cy="812800"/>
          </a:xfrm>
        </p:grpSpPr>
        <p:sp>
          <p:nvSpPr>
            <p:cNvPr name="Freeform 34" id="3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00" cap="sq">
              <a:solidFill>
                <a:srgbClr val="FFFFFF">
                  <a:alpha val="15686"/>
                </a:srgbClr>
              </a:solidFill>
              <a:prstDash val="solid"/>
              <a:miter/>
            </a:ln>
          </p:spPr>
        </p:sp>
        <p:sp>
          <p:nvSpPr>
            <p:cNvPr name="TextBox 35" id="35"/>
            <p:cNvSpPr txBox="true"/>
            <p:nvPr/>
          </p:nvSpPr>
          <p:spPr>
            <a:xfrm>
              <a:off x="76200" y="38100"/>
              <a:ext cx="660400" cy="698500"/>
            </a:xfrm>
            <a:prstGeom prst="rect">
              <a:avLst/>
            </a:prstGeom>
          </p:spPr>
          <p:txBody>
            <a:bodyPr anchor="ctr" rtlCol="false" tIns="50800" lIns="50800" bIns="50800" rIns="50800"/>
            <a:lstStyle/>
            <a:p>
              <a:pPr algn="ctr">
                <a:lnSpc>
                  <a:spcPts val="2659"/>
                </a:lnSpc>
                <a:spcBef>
                  <a:spcPct val="0"/>
                </a:spcBef>
              </a:pPr>
            </a:p>
          </p:txBody>
        </p:sp>
      </p:grpSp>
      <p:grpSp>
        <p:nvGrpSpPr>
          <p:cNvPr name="Group 36" id="36"/>
          <p:cNvGrpSpPr/>
          <p:nvPr/>
        </p:nvGrpSpPr>
        <p:grpSpPr>
          <a:xfrm rot="0">
            <a:off x="-2164372" y="8683647"/>
            <a:ext cx="3564204" cy="3564204"/>
            <a:chOff x="0" y="0"/>
            <a:chExt cx="812800" cy="812800"/>
          </a:xfrm>
        </p:grpSpPr>
        <p:sp>
          <p:nvSpPr>
            <p:cNvPr name="Freeform 37" id="3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00" cap="sq">
              <a:solidFill>
                <a:srgbClr val="FFFFFF">
                  <a:alpha val="15686"/>
                </a:srgbClr>
              </a:solidFill>
              <a:prstDash val="solid"/>
              <a:miter/>
            </a:ln>
          </p:spPr>
        </p:sp>
        <p:sp>
          <p:nvSpPr>
            <p:cNvPr name="TextBox 38" id="38"/>
            <p:cNvSpPr txBox="true"/>
            <p:nvPr/>
          </p:nvSpPr>
          <p:spPr>
            <a:xfrm>
              <a:off x="76200" y="38100"/>
              <a:ext cx="660400" cy="698500"/>
            </a:xfrm>
            <a:prstGeom prst="rect">
              <a:avLst/>
            </a:prstGeom>
          </p:spPr>
          <p:txBody>
            <a:bodyPr anchor="ctr" rtlCol="false" tIns="50800" lIns="50800" bIns="50800" rIns="50800"/>
            <a:lstStyle/>
            <a:p>
              <a:pPr algn="ctr">
                <a:lnSpc>
                  <a:spcPts val="2659"/>
                </a:lnSpc>
                <a:spcBef>
                  <a:spcPct val="0"/>
                </a:spcBef>
              </a:pPr>
            </a:p>
          </p:txBody>
        </p:sp>
      </p:grpSp>
      <p:sp>
        <p:nvSpPr>
          <p:cNvPr name="AutoShape 39" id="39"/>
          <p:cNvSpPr/>
          <p:nvPr/>
        </p:nvSpPr>
        <p:spPr>
          <a:xfrm flipH="true">
            <a:off x="4551500" y="4124494"/>
            <a:ext cx="1109532" cy="125555"/>
          </a:xfrm>
          <a:prstGeom prst="line">
            <a:avLst/>
          </a:prstGeom>
          <a:ln cap="rnd" w="9525">
            <a:solidFill>
              <a:srgbClr val="FFFFFF"/>
            </a:solidFill>
            <a:prstDash val="solid"/>
            <a:headEnd type="none" len="sm" w="sm"/>
            <a:tailEnd type="none" len="sm" w="sm"/>
          </a:ln>
        </p:spPr>
      </p:sp>
      <p:grpSp>
        <p:nvGrpSpPr>
          <p:cNvPr name="Group 40" id="40"/>
          <p:cNvGrpSpPr/>
          <p:nvPr/>
        </p:nvGrpSpPr>
        <p:grpSpPr>
          <a:xfrm rot="0">
            <a:off x="1028700" y="6602945"/>
            <a:ext cx="1113442" cy="1113442"/>
            <a:chOff x="0" y="0"/>
            <a:chExt cx="1484590" cy="1484590"/>
          </a:xfrm>
        </p:grpSpPr>
        <p:grpSp>
          <p:nvGrpSpPr>
            <p:cNvPr name="Group 41" id="41"/>
            <p:cNvGrpSpPr/>
            <p:nvPr/>
          </p:nvGrpSpPr>
          <p:grpSpPr>
            <a:xfrm rot="0">
              <a:off x="0" y="0"/>
              <a:ext cx="1484590" cy="1484590"/>
              <a:chOff x="0" y="0"/>
              <a:chExt cx="812800" cy="812800"/>
            </a:xfrm>
          </p:grpSpPr>
          <p:sp>
            <p:nvSpPr>
              <p:cNvPr name="Freeform 42" id="42"/>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8"/>
                <a:stretch>
                  <a:fillRect l="0" t="-27900" r="0" b="-8548"/>
                </a:stretch>
              </a:blipFill>
            </p:spPr>
          </p:sp>
        </p:grpSp>
        <p:grpSp>
          <p:nvGrpSpPr>
            <p:cNvPr name="Group 43" id="43"/>
            <p:cNvGrpSpPr/>
            <p:nvPr/>
          </p:nvGrpSpPr>
          <p:grpSpPr>
            <a:xfrm rot="0">
              <a:off x="0" y="0"/>
              <a:ext cx="1484590" cy="1484590"/>
              <a:chOff x="0" y="0"/>
              <a:chExt cx="812800" cy="812800"/>
            </a:xfrm>
          </p:grpSpPr>
          <p:sp>
            <p:nvSpPr>
              <p:cNvPr name="Freeform 44" id="4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9050" cap="sq">
                <a:solidFill>
                  <a:srgbClr val="FDFDFD"/>
                </a:solidFill>
                <a:prstDash val="solid"/>
                <a:miter/>
              </a:ln>
            </p:spPr>
          </p:sp>
          <p:sp>
            <p:nvSpPr>
              <p:cNvPr name="TextBox 45" id="45"/>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grpSp>
        <p:nvGrpSpPr>
          <p:cNvPr name="Group 46" id="46"/>
          <p:cNvGrpSpPr/>
          <p:nvPr/>
        </p:nvGrpSpPr>
        <p:grpSpPr>
          <a:xfrm rot="0">
            <a:off x="5623049" y="6635668"/>
            <a:ext cx="1144263" cy="1144263"/>
            <a:chOff x="0" y="0"/>
            <a:chExt cx="812800" cy="812800"/>
          </a:xfrm>
        </p:grpSpPr>
        <p:sp>
          <p:nvSpPr>
            <p:cNvPr name="Freeform 47" id="4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name="TextBox 48" id="48"/>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Freeform 49" id="49"/>
          <p:cNvSpPr/>
          <p:nvPr/>
        </p:nvSpPr>
        <p:spPr>
          <a:xfrm flipH="false" flipV="false" rot="0">
            <a:off x="5838344" y="6815012"/>
            <a:ext cx="713673" cy="818666"/>
          </a:xfrm>
          <a:custGeom>
            <a:avLst/>
            <a:gdLst/>
            <a:ahLst/>
            <a:cxnLst/>
            <a:rect r="r" b="b" t="t" l="l"/>
            <a:pathLst>
              <a:path h="818666" w="713673">
                <a:moveTo>
                  <a:pt x="0" y="0"/>
                </a:moveTo>
                <a:lnTo>
                  <a:pt x="713673" y="0"/>
                </a:lnTo>
                <a:lnTo>
                  <a:pt x="713673" y="818667"/>
                </a:lnTo>
                <a:lnTo>
                  <a:pt x="0" y="818667"/>
                </a:lnTo>
                <a:lnTo>
                  <a:pt x="0" y="0"/>
                </a:lnTo>
                <a:close/>
              </a:path>
            </a:pathLst>
          </a:custGeom>
          <a:blipFill>
            <a:blip r:embed="rId9"/>
            <a:stretch>
              <a:fillRect l="-291220" t="-64545" r="-282131" b="-105472"/>
            </a:stretch>
          </a:blipFill>
        </p:spPr>
      </p:sp>
      <p:grpSp>
        <p:nvGrpSpPr>
          <p:cNvPr name="Group 50" id="50"/>
          <p:cNvGrpSpPr/>
          <p:nvPr/>
        </p:nvGrpSpPr>
        <p:grpSpPr>
          <a:xfrm rot="0">
            <a:off x="7907521" y="6635668"/>
            <a:ext cx="1127552" cy="1120826"/>
            <a:chOff x="0" y="0"/>
            <a:chExt cx="1503403" cy="1494434"/>
          </a:xfrm>
        </p:grpSpPr>
        <p:grpSp>
          <p:nvGrpSpPr>
            <p:cNvPr name="Group 51" id="51"/>
            <p:cNvGrpSpPr/>
            <p:nvPr/>
          </p:nvGrpSpPr>
          <p:grpSpPr>
            <a:xfrm rot="0">
              <a:off x="0" y="0"/>
              <a:ext cx="1494434" cy="1494434"/>
              <a:chOff x="0" y="0"/>
              <a:chExt cx="812800" cy="812800"/>
            </a:xfrm>
          </p:grpSpPr>
          <p:sp>
            <p:nvSpPr>
              <p:cNvPr name="Freeform 52" id="52"/>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10"/>
                <a:stretch>
                  <a:fillRect l="0" t="0" r="0" b="0"/>
                </a:stretch>
              </a:blipFill>
            </p:spPr>
          </p:sp>
        </p:grpSp>
        <p:grpSp>
          <p:nvGrpSpPr>
            <p:cNvPr name="Group 53" id="53"/>
            <p:cNvGrpSpPr/>
            <p:nvPr/>
          </p:nvGrpSpPr>
          <p:grpSpPr>
            <a:xfrm rot="0">
              <a:off x="0" y="0"/>
              <a:ext cx="1503403" cy="1494434"/>
              <a:chOff x="0" y="0"/>
              <a:chExt cx="812800" cy="807951"/>
            </a:xfrm>
          </p:grpSpPr>
          <p:sp>
            <p:nvSpPr>
              <p:cNvPr name="Freeform 54" id="54"/>
              <p:cNvSpPr/>
              <p:nvPr/>
            </p:nvSpPr>
            <p:spPr>
              <a:xfrm flipH="false" flipV="false" rot="0">
                <a:off x="0" y="0"/>
                <a:ext cx="812800" cy="807951"/>
              </a:xfrm>
              <a:custGeom>
                <a:avLst/>
                <a:gdLst/>
                <a:ahLst/>
                <a:cxnLst/>
                <a:rect r="r" b="b" t="t" l="l"/>
                <a:pathLst>
                  <a:path h="807951" w="812800">
                    <a:moveTo>
                      <a:pt x="406400" y="0"/>
                    </a:moveTo>
                    <a:cubicBezTo>
                      <a:pt x="181951" y="0"/>
                      <a:pt x="0" y="180866"/>
                      <a:pt x="0" y="403976"/>
                    </a:cubicBezTo>
                    <a:cubicBezTo>
                      <a:pt x="0" y="627085"/>
                      <a:pt x="181951" y="807951"/>
                      <a:pt x="406400" y="807951"/>
                    </a:cubicBezTo>
                    <a:cubicBezTo>
                      <a:pt x="630849" y="807951"/>
                      <a:pt x="812800" y="627085"/>
                      <a:pt x="812800" y="403976"/>
                    </a:cubicBezTo>
                    <a:cubicBezTo>
                      <a:pt x="812800" y="180866"/>
                      <a:pt x="630849" y="0"/>
                      <a:pt x="406400" y="0"/>
                    </a:cubicBezTo>
                    <a:close/>
                  </a:path>
                </a:pathLst>
              </a:custGeom>
              <a:solidFill>
                <a:srgbClr val="000000">
                  <a:alpha val="0"/>
                </a:srgbClr>
              </a:solidFill>
              <a:ln w="19050" cap="sq">
                <a:solidFill>
                  <a:srgbClr val="FDFDFD"/>
                </a:solidFill>
                <a:prstDash val="solid"/>
                <a:miter/>
              </a:ln>
            </p:spPr>
          </p:sp>
          <p:sp>
            <p:nvSpPr>
              <p:cNvPr name="TextBox 55" id="55"/>
              <p:cNvSpPr txBox="true"/>
              <p:nvPr/>
            </p:nvSpPr>
            <p:spPr>
              <a:xfrm>
                <a:off x="76200" y="37645"/>
                <a:ext cx="660400" cy="694560"/>
              </a:xfrm>
              <a:prstGeom prst="rect">
                <a:avLst/>
              </a:prstGeom>
            </p:spPr>
            <p:txBody>
              <a:bodyPr anchor="ctr" rtlCol="false" tIns="43345" lIns="43345" bIns="43345" rIns="43345"/>
              <a:lstStyle/>
              <a:p>
                <a:pPr algn="ctr">
                  <a:lnSpc>
                    <a:spcPts val="2659"/>
                  </a:lnSpc>
                </a:pPr>
              </a:p>
            </p:txBody>
          </p:sp>
        </p:grpSp>
      </p:grpSp>
      <p:sp>
        <p:nvSpPr>
          <p:cNvPr name="TextBox 56" id="56"/>
          <p:cNvSpPr txBox="true"/>
          <p:nvPr/>
        </p:nvSpPr>
        <p:spPr>
          <a:xfrm rot="0">
            <a:off x="1028700" y="788541"/>
            <a:ext cx="6951224" cy="489843"/>
          </a:xfrm>
          <a:prstGeom prst="rect">
            <a:avLst/>
          </a:prstGeom>
        </p:spPr>
        <p:txBody>
          <a:bodyPr anchor="t" rtlCol="false" tIns="0" lIns="0" bIns="0" rIns="0">
            <a:spAutoFit/>
          </a:bodyPr>
          <a:lstStyle/>
          <a:p>
            <a:pPr algn="l">
              <a:lnSpc>
                <a:spcPts val="3652"/>
              </a:lnSpc>
            </a:pPr>
            <a:r>
              <a:rPr lang="en-US" b="true" sz="3320">
                <a:solidFill>
                  <a:srgbClr val="FFFFFF"/>
                </a:solidFill>
                <a:latin typeface="Sofia Pro Heavy"/>
                <a:ea typeface="Sofia Pro Heavy"/>
                <a:cs typeface="Sofia Pro Heavy"/>
                <a:sym typeface="Sofia Pro Heavy"/>
              </a:rPr>
              <a:t>THE TEAM</a:t>
            </a:r>
          </a:p>
        </p:txBody>
      </p:sp>
      <p:sp>
        <p:nvSpPr>
          <p:cNvPr name="TextBox 57" id="57"/>
          <p:cNvSpPr txBox="true"/>
          <p:nvPr/>
        </p:nvSpPr>
        <p:spPr>
          <a:xfrm rot="0">
            <a:off x="1028700" y="1506317"/>
            <a:ext cx="12002326" cy="492978"/>
          </a:xfrm>
          <a:prstGeom prst="rect">
            <a:avLst/>
          </a:prstGeom>
        </p:spPr>
        <p:txBody>
          <a:bodyPr anchor="t" rtlCol="false" tIns="0" lIns="0" bIns="0" rIns="0">
            <a:spAutoFit/>
          </a:bodyPr>
          <a:lstStyle/>
          <a:p>
            <a:pPr algn="l">
              <a:lnSpc>
                <a:spcPts val="3658"/>
              </a:lnSpc>
            </a:pPr>
            <a:r>
              <a:rPr lang="en-US" sz="3658">
                <a:solidFill>
                  <a:srgbClr val="FFFFFF"/>
                </a:solidFill>
                <a:latin typeface="SF Pro Display"/>
                <a:ea typeface="SF Pro Display"/>
                <a:cs typeface="SF Pro Display"/>
                <a:sym typeface="SF Pro Display"/>
              </a:rPr>
              <a:t>Experienced and driven leadership </a:t>
            </a:r>
          </a:p>
        </p:txBody>
      </p:sp>
      <p:sp>
        <p:nvSpPr>
          <p:cNvPr name="TextBox 58" id="58"/>
          <p:cNvSpPr txBox="true"/>
          <p:nvPr/>
        </p:nvSpPr>
        <p:spPr>
          <a:xfrm rot="0">
            <a:off x="10525564" y="2773152"/>
            <a:ext cx="3991694" cy="371475"/>
          </a:xfrm>
          <a:prstGeom prst="rect">
            <a:avLst/>
          </a:prstGeom>
        </p:spPr>
        <p:txBody>
          <a:bodyPr anchor="t" rtlCol="false" tIns="0" lIns="0" bIns="0" rIns="0">
            <a:spAutoFit/>
          </a:bodyPr>
          <a:lstStyle/>
          <a:p>
            <a:pPr algn="l">
              <a:lnSpc>
                <a:spcPts val="2879"/>
              </a:lnSpc>
            </a:pPr>
            <a:r>
              <a:rPr lang="en-US" sz="2400" b="true">
                <a:solidFill>
                  <a:srgbClr val="211E1E"/>
                </a:solidFill>
                <a:latin typeface="SF Pro Display Bold"/>
                <a:ea typeface="SF Pro Display Bold"/>
                <a:cs typeface="SF Pro Display Bold"/>
                <a:sym typeface="SF Pro Display Bold"/>
              </a:rPr>
              <a:t>Kristen Kubank</a:t>
            </a:r>
          </a:p>
        </p:txBody>
      </p:sp>
      <p:sp>
        <p:nvSpPr>
          <p:cNvPr name="TextBox 59" id="59"/>
          <p:cNvSpPr txBox="true"/>
          <p:nvPr/>
        </p:nvSpPr>
        <p:spPr>
          <a:xfrm rot="0">
            <a:off x="10525564" y="3554793"/>
            <a:ext cx="5070687" cy="1812379"/>
          </a:xfrm>
          <a:prstGeom prst="rect">
            <a:avLst/>
          </a:prstGeom>
        </p:spPr>
        <p:txBody>
          <a:bodyPr anchor="t" rtlCol="false" tIns="0" lIns="0" bIns="0" rIns="0">
            <a:spAutoFit/>
          </a:bodyPr>
          <a:lstStyle/>
          <a:p>
            <a:pPr algn="l" marL="294704" indent="-147352" lvl="1">
              <a:lnSpc>
                <a:spcPts val="1283"/>
              </a:lnSpc>
              <a:buFont typeface="Arial"/>
              <a:buChar char="•"/>
            </a:pPr>
            <a:r>
              <a:rPr lang="en-US" sz="1364">
                <a:solidFill>
                  <a:srgbClr val="1F1D49"/>
                </a:solidFill>
                <a:latin typeface="SF Pro Display"/>
                <a:ea typeface="SF Pro Display"/>
                <a:cs typeface="SF Pro Display"/>
                <a:sym typeface="SF Pro Display"/>
              </a:rPr>
              <a:t>Partner - Carbon Group Adelaide</a:t>
            </a:r>
          </a:p>
          <a:p>
            <a:pPr algn="l">
              <a:lnSpc>
                <a:spcPts val="1283"/>
              </a:lnSpc>
            </a:pPr>
          </a:p>
          <a:p>
            <a:pPr algn="l" marL="294704" indent="-147352" lvl="1">
              <a:lnSpc>
                <a:spcPts val="1283"/>
              </a:lnSpc>
              <a:buFont typeface="Arial"/>
              <a:buChar char="•"/>
            </a:pPr>
            <a:r>
              <a:rPr lang="en-US" sz="1364">
                <a:solidFill>
                  <a:srgbClr val="1F1D49"/>
                </a:solidFill>
                <a:latin typeface="SF Pro Display"/>
                <a:ea typeface="SF Pro Display"/>
                <a:cs typeface="SF Pro Display"/>
                <a:sym typeface="SF Pro Display"/>
              </a:rPr>
              <a:t>CFO of ASX-listed Sparc Technologies (ASX: SPN).</a:t>
            </a:r>
          </a:p>
          <a:p>
            <a:pPr algn="l">
              <a:lnSpc>
                <a:spcPts val="1283"/>
              </a:lnSpc>
            </a:pPr>
          </a:p>
          <a:p>
            <a:pPr algn="l" marL="294704" indent="-147352" lvl="1">
              <a:lnSpc>
                <a:spcPts val="1283"/>
              </a:lnSpc>
              <a:buFont typeface="Arial"/>
              <a:buChar char="•"/>
            </a:pPr>
            <a:r>
              <a:rPr lang="en-US" sz="1364">
                <a:solidFill>
                  <a:srgbClr val="1F1D49"/>
                </a:solidFill>
                <a:latin typeface="SF Pro Display"/>
                <a:ea typeface="SF Pro Display"/>
                <a:cs typeface="SF Pro Display"/>
                <a:sym typeface="SF Pro Display"/>
              </a:rPr>
              <a:t>Recently sold her accounting business to focus on innovation in recruitment technology.</a:t>
            </a:r>
          </a:p>
          <a:p>
            <a:pPr algn="l">
              <a:lnSpc>
                <a:spcPts val="1283"/>
              </a:lnSpc>
            </a:pPr>
          </a:p>
          <a:p>
            <a:pPr algn="l" marL="294704" indent="-147352" lvl="1">
              <a:lnSpc>
                <a:spcPts val="1283"/>
              </a:lnSpc>
              <a:buFont typeface="Arial"/>
              <a:buChar char="•"/>
            </a:pPr>
            <a:r>
              <a:rPr lang="en-US" sz="1364">
                <a:solidFill>
                  <a:srgbClr val="1F1D49"/>
                </a:solidFill>
                <a:latin typeface="SF Pro Display"/>
                <a:ea typeface="SF Pro Display"/>
                <a:cs typeface="SF Pro Display"/>
                <a:sym typeface="SF Pro Display"/>
              </a:rPr>
              <a:t>1st South Australia / Northern Territory Accredited Xero Trainer.</a:t>
            </a:r>
          </a:p>
          <a:p>
            <a:pPr algn="l">
              <a:lnSpc>
                <a:spcPts val="1283"/>
              </a:lnSpc>
            </a:pPr>
          </a:p>
          <a:p>
            <a:pPr algn="l" marL="294704" indent="-147352" lvl="1">
              <a:lnSpc>
                <a:spcPts val="1283"/>
              </a:lnSpc>
              <a:buFont typeface="Arial"/>
              <a:buChar char="•"/>
            </a:pPr>
            <a:r>
              <a:rPr lang="en-US" sz="1364">
                <a:solidFill>
                  <a:srgbClr val="1F1D49"/>
                </a:solidFill>
                <a:latin typeface="SF Pro Display"/>
                <a:ea typeface="SF Pro Display"/>
                <a:cs typeface="SF Pro Display"/>
                <a:sym typeface="SF Pro Display"/>
              </a:rPr>
              <a:t>Proven track record of scaling startups.</a:t>
            </a:r>
          </a:p>
          <a:p>
            <a:pPr algn="l">
              <a:lnSpc>
                <a:spcPts val="1501"/>
              </a:lnSpc>
            </a:pPr>
          </a:p>
        </p:txBody>
      </p:sp>
      <p:sp>
        <p:nvSpPr>
          <p:cNvPr name="TextBox 60" id="60"/>
          <p:cNvSpPr txBox="true"/>
          <p:nvPr/>
        </p:nvSpPr>
        <p:spPr>
          <a:xfrm rot="0">
            <a:off x="10517215" y="3171387"/>
            <a:ext cx="3035503" cy="218067"/>
          </a:xfrm>
          <a:prstGeom prst="rect">
            <a:avLst/>
          </a:prstGeom>
        </p:spPr>
        <p:txBody>
          <a:bodyPr anchor="t" rtlCol="false" tIns="0" lIns="0" bIns="0" rIns="0">
            <a:spAutoFit/>
          </a:bodyPr>
          <a:lstStyle/>
          <a:p>
            <a:pPr algn="l">
              <a:lnSpc>
                <a:spcPts val="1594"/>
              </a:lnSpc>
            </a:pPr>
            <a:r>
              <a:rPr lang="en-US" b="true" sz="1449">
                <a:solidFill>
                  <a:srgbClr val="969696"/>
                </a:solidFill>
                <a:latin typeface="Sofia Pro Heavy"/>
                <a:ea typeface="Sofia Pro Heavy"/>
                <a:cs typeface="Sofia Pro Heavy"/>
                <a:sym typeface="Sofia Pro Heavy"/>
              </a:rPr>
              <a:t>DIRECTOR &amp; CO-FOUNDER</a:t>
            </a:r>
          </a:p>
        </p:txBody>
      </p:sp>
      <p:sp>
        <p:nvSpPr>
          <p:cNvPr name="TextBox 61" id="61"/>
          <p:cNvSpPr txBox="true"/>
          <p:nvPr/>
        </p:nvSpPr>
        <p:spPr>
          <a:xfrm rot="0">
            <a:off x="10525564" y="6788191"/>
            <a:ext cx="3991694" cy="371475"/>
          </a:xfrm>
          <a:prstGeom prst="rect">
            <a:avLst/>
          </a:prstGeom>
        </p:spPr>
        <p:txBody>
          <a:bodyPr anchor="t" rtlCol="false" tIns="0" lIns="0" bIns="0" rIns="0">
            <a:spAutoFit/>
          </a:bodyPr>
          <a:lstStyle/>
          <a:p>
            <a:pPr algn="l">
              <a:lnSpc>
                <a:spcPts val="2879"/>
              </a:lnSpc>
            </a:pPr>
            <a:r>
              <a:rPr lang="en-US" sz="2400" b="true">
                <a:solidFill>
                  <a:srgbClr val="211E1E"/>
                </a:solidFill>
                <a:latin typeface="SF Pro Display Bold"/>
                <a:ea typeface="SF Pro Display Bold"/>
                <a:cs typeface="SF Pro Display Bold"/>
                <a:sym typeface="SF Pro Display Bold"/>
              </a:rPr>
              <a:t>Tom Kubank</a:t>
            </a:r>
          </a:p>
        </p:txBody>
      </p:sp>
      <p:sp>
        <p:nvSpPr>
          <p:cNvPr name="TextBox 62" id="62"/>
          <p:cNvSpPr txBox="true"/>
          <p:nvPr/>
        </p:nvSpPr>
        <p:spPr>
          <a:xfrm rot="0">
            <a:off x="10525564" y="7664007"/>
            <a:ext cx="5180310" cy="1019640"/>
          </a:xfrm>
          <a:prstGeom prst="rect">
            <a:avLst/>
          </a:prstGeom>
        </p:spPr>
        <p:txBody>
          <a:bodyPr anchor="t" rtlCol="false" tIns="0" lIns="0" bIns="0" rIns="0">
            <a:spAutoFit/>
          </a:bodyPr>
          <a:lstStyle/>
          <a:p>
            <a:pPr algn="l" marL="308480" indent="-154240" lvl="1">
              <a:lnSpc>
                <a:spcPts val="1185"/>
              </a:lnSpc>
              <a:buFont typeface="Arial"/>
              <a:buChar char="•"/>
            </a:pPr>
            <a:r>
              <a:rPr lang="en-US" sz="1428">
                <a:solidFill>
                  <a:srgbClr val="1D1F48"/>
                </a:solidFill>
                <a:latin typeface="SF Pro Display"/>
                <a:ea typeface="SF Pro Display"/>
                <a:cs typeface="SF Pro Display"/>
                <a:sym typeface="SF Pro Display"/>
              </a:rPr>
              <a:t>Director of Digital Elite Website Design.</a:t>
            </a:r>
          </a:p>
          <a:p>
            <a:pPr algn="l">
              <a:lnSpc>
                <a:spcPts val="1185"/>
              </a:lnSpc>
            </a:pPr>
          </a:p>
          <a:p>
            <a:pPr algn="l" marL="308480" indent="-154240" lvl="1">
              <a:lnSpc>
                <a:spcPts val="1185"/>
              </a:lnSpc>
              <a:buFont typeface="Arial"/>
              <a:buChar char="•"/>
            </a:pPr>
            <a:r>
              <a:rPr lang="en-US" sz="1428">
                <a:solidFill>
                  <a:srgbClr val="1D1F48"/>
                </a:solidFill>
                <a:latin typeface="SF Pro Display"/>
                <a:ea typeface="SF Pro Display"/>
                <a:cs typeface="SF Pro Display"/>
                <a:sym typeface="SF Pro Display"/>
              </a:rPr>
              <a:t>Former Professional athlete who played with the Adelaide 36ers.</a:t>
            </a:r>
          </a:p>
          <a:p>
            <a:pPr algn="l">
              <a:lnSpc>
                <a:spcPts val="1185"/>
              </a:lnSpc>
            </a:pPr>
          </a:p>
          <a:p>
            <a:pPr algn="l" marL="308480" indent="-154240" lvl="1">
              <a:lnSpc>
                <a:spcPts val="1185"/>
              </a:lnSpc>
              <a:buFont typeface="Arial"/>
              <a:buChar char="•"/>
            </a:pPr>
            <a:r>
              <a:rPr lang="en-US" sz="1428">
                <a:solidFill>
                  <a:srgbClr val="1D1F48"/>
                </a:solidFill>
                <a:latin typeface="SF Pro Display"/>
                <a:ea typeface="SF Pro Display"/>
                <a:cs typeface="SF Pro Display"/>
                <a:sym typeface="SF Pro Display"/>
              </a:rPr>
              <a:t>Marketing Manager for Sparc Technologies (ASX: SPN). </a:t>
            </a:r>
          </a:p>
          <a:p>
            <a:pPr algn="l">
              <a:lnSpc>
                <a:spcPts val="1185"/>
              </a:lnSpc>
            </a:pPr>
          </a:p>
          <a:p>
            <a:pPr algn="l" marL="308480" indent="-154240" lvl="1">
              <a:lnSpc>
                <a:spcPts val="1185"/>
              </a:lnSpc>
              <a:buFont typeface="Arial"/>
              <a:buChar char="•"/>
            </a:pPr>
            <a:r>
              <a:rPr lang="en-US" sz="1428">
                <a:solidFill>
                  <a:srgbClr val="1D1F48"/>
                </a:solidFill>
                <a:latin typeface="SF Pro Display"/>
                <a:ea typeface="SF Pro Display"/>
                <a:cs typeface="SF Pro Display"/>
                <a:sym typeface="SF Pro Display"/>
              </a:rPr>
              <a:t>High achiever who excels in implementing vision and strategy.</a:t>
            </a:r>
          </a:p>
        </p:txBody>
      </p:sp>
      <p:sp>
        <p:nvSpPr>
          <p:cNvPr name="TextBox 63" id="63"/>
          <p:cNvSpPr txBox="true"/>
          <p:nvPr/>
        </p:nvSpPr>
        <p:spPr>
          <a:xfrm rot="0">
            <a:off x="10538998" y="7183411"/>
            <a:ext cx="4347432" cy="218067"/>
          </a:xfrm>
          <a:prstGeom prst="rect">
            <a:avLst/>
          </a:prstGeom>
        </p:spPr>
        <p:txBody>
          <a:bodyPr anchor="t" rtlCol="false" tIns="0" lIns="0" bIns="0" rIns="0">
            <a:spAutoFit/>
          </a:bodyPr>
          <a:lstStyle/>
          <a:p>
            <a:pPr algn="l">
              <a:lnSpc>
                <a:spcPts val="1594"/>
              </a:lnSpc>
            </a:pPr>
            <a:r>
              <a:rPr lang="en-US" b="true" sz="1449">
                <a:solidFill>
                  <a:srgbClr val="969696"/>
                </a:solidFill>
                <a:latin typeface="Sofia Pro Heavy"/>
                <a:ea typeface="Sofia Pro Heavy"/>
                <a:cs typeface="Sofia Pro Heavy"/>
                <a:sym typeface="Sofia Pro Heavy"/>
              </a:rPr>
              <a:t>BUSINESS DEVELOPMENT &amp; CO-FOUNDER</a:t>
            </a:r>
          </a:p>
        </p:txBody>
      </p:sp>
      <p:sp>
        <p:nvSpPr>
          <p:cNvPr name="TextBox 64" id="64"/>
          <p:cNvSpPr txBox="true"/>
          <p:nvPr/>
        </p:nvSpPr>
        <p:spPr>
          <a:xfrm rot="0">
            <a:off x="662254" y="7896870"/>
            <a:ext cx="1830163" cy="657738"/>
          </a:xfrm>
          <a:prstGeom prst="rect">
            <a:avLst/>
          </a:prstGeom>
        </p:spPr>
        <p:txBody>
          <a:bodyPr anchor="t" rtlCol="false" tIns="0" lIns="0" bIns="0" rIns="0">
            <a:spAutoFit/>
          </a:bodyPr>
          <a:lstStyle/>
          <a:p>
            <a:pPr algn="ctr">
              <a:lnSpc>
                <a:spcPts val="1758"/>
              </a:lnSpc>
              <a:spcBef>
                <a:spcPct val="0"/>
              </a:spcBef>
            </a:pPr>
            <a:r>
              <a:rPr lang="en-US" b="true" sz="1255">
                <a:solidFill>
                  <a:srgbClr val="FFFFFF"/>
                </a:solidFill>
                <a:latin typeface="SF Pro Display Bold"/>
                <a:ea typeface="SF Pro Display Bold"/>
                <a:cs typeface="SF Pro Display Bold"/>
                <a:sym typeface="SF Pro Display Bold"/>
              </a:rPr>
              <a:t>Software Development</a:t>
            </a:r>
          </a:p>
          <a:p>
            <a:pPr algn="ctr">
              <a:lnSpc>
                <a:spcPts val="1758"/>
              </a:lnSpc>
              <a:spcBef>
                <a:spcPct val="0"/>
              </a:spcBef>
            </a:pPr>
            <a:r>
              <a:rPr lang="en-US" sz="1255">
                <a:solidFill>
                  <a:srgbClr val="FFFFFF"/>
                </a:solidFill>
                <a:latin typeface="SF Pro Display"/>
                <a:ea typeface="SF Pro Display"/>
                <a:cs typeface="SF Pro Display"/>
                <a:sym typeface="SF Pro Display"/>
              </a:rPr>
              <a:t>James Anthony Group / Zac Bailey</a:t>
            </a:r>
          </a:p>
        </p:txBody>
      </p:sp>
      <p:sp>
        <p:nvSpPr>
          <p:cNvPr name="TextBox 65" id="65"/>
          <p:cNvSpPr txBox="true"/>
          <p:nvPr/>
        </p:nvSpPr>
        <p:spPr>
          <a:xfrm rot="0">
            <a:off x="2975240" y="7896870"/>
            <a:ext cx="1830163" cy="657738"/>
          </a:xfrm>
          <a:prstGeom prst="rect">
            <a:avLst/>
          </a:prstGeom>
        </p:spPr>
        <p:txBody>
          <a:bodyPr anchor="t" rtlCol="false" tIns="0" lIns="0" bIns="0" rIns="0">
            <a:spAutoFit/>
          </a:bodyPr>
          <a:lstStyle/>
          <a:p>
            <a:pPr algn="ctr">
              <a:lnSpc>
                <a:spcPts val="1758"/>
              </a:lnSpc>
            </a:pPr>
            <a:r>
              <a:rPr lang="en-US" sz="1255" b="true">
                <a:solidFill>
                  <a:srgbClr val="FFFFFF"/>
                </a:solidFill>
                <a:latin typeface="SF Pro Display Bold"/>
                <a:ea typeface="SF Pro Display Bold"/>
                <a:cs typeface="SF Pro Display Bold"/>
                <a:sym typeface="SF Pro Display Bold"/>
              </a:rPr>
              <a:t>Investment Advisor</a:t>
            </a:r>
          </a:p>
          <a:p>
            <a:pPr algn="ctr">
              <a:lnSpc>
                <a:spcPts val="1758"/>
              </a:lnSpc>
              <a:spcBef>
                <a:spcPct val="0"/>
              </a:spcBef>
            </a:pPr>
            <a:r>
              <a:rPr lang="en-US" sz="1255">
                <a:solidFill>
                  <a:srgbClr val="FFFFFF"/>
                </a:solidFill>
                <a:latin typeface="SF Pro Display"/>
                <a:ea typeface="SF Pro Display"/>
                <a:cs typeface="SF Pro Display"/>
                <a:sym typeface="SF Pro Display"/>
              </a:rPr>
              <a:t>Sasha Baranikov / Steam Ventures</a:t>
            </a:r>
          </a:p>
        </p:txBody>
      </p:sp>
      <p:sp>
        <p:nvSpPr>
          <p:cNvPr name="TextBox 66" id="66"/>
          <p:cNvSpPr txBox="true"/>
          <p:nvPr/>
        </p:nvSpPr>
        <p:spPr>
          <a:xfrm rot="0">
            <a:off x="5263395" y="7896870"/>
            <a:ext cx="1830163" cy="657738"/>
          </a:xfrm>
          <a:prstGeom prst="rect">
            <a:avLst/>
          </a:prstGeom>
        </p:spPr>
        <p:txBody>
          <a:bodyPr anchor="t" rtlCol="false" tIns="0" lIns="0" bIns="0" rIns="0">
            <a:spAutoFit/>
          </a:bodyPr>
          <a:lstStyle/>
          <a:p>
            <a:pPr algn="ctr">
              <a:lnSpc>
                <a:spcPts val="1758"/>
              </a:lnSpc>
            </a:pPr>
            <a:r>
              <a:rPr lang="en-US" sz="1255" b="true">
                <a:solidFill>
                  <a:srgbClr val="FFFFFF"/>
                </a:solidFill>
                <a:latin typeface="SF Pro Display Bold"/>
                <a:ea typeface="SF Pro Display Bold"/>
                <a:cs typeface="SF Pro Display Bold"/>
                <a:sym typeface="SF Pro Display Bold"/>
              </a:rPr>
              <a:t>Accounting and I.T.</a:t>
            </a:r>
          </a:p>
          <a:p>
            <a:pPr algn="ctr">
              <a:lnSpc>
                <a:spcPts val="1758"/>
              </a:lnSpc>
              <a:spcBef>
                <a:spcPct val="0"/>
              </a:spcBef>
            </a:pPr>
            <a:r>
              <a:rPr lang="en-US" sz="1255">
                <a:solidFill>
                  <a:srgbClr val="FFFFFF"/>
                </a:solidFill>
                <a:latin typeface="SF Pro Display"/>
                <a:ea typeface="SF Pro Display"/>
                <a:cs typeface="SF Pro Display"/>
                <a:sym typeface="SF Pro Display"/>
              </a:rPr>
              <a:t>Carbon Accounting / Crestech</a:t>
            </a:r>
          </a:p>
        </p:txBody>
      </p:sp>
      <p:sp>
        <p:nvSpPr>
          <p:cNvPr name="TextBox 67" id="67"/>
          <p:cNvSpPr txBox="true"/>
          <p:nvPr/>
        </p:nvSpPr>
        <p:spPr>
          <a:xfrm rot="0">
            <a:off x="7579333" y="7896870"/>
            <a:ext cx="1830163" cy="657738"/>
          </a:xfrm>
          <a:prstGeom prst="rect">
            <a:avLst/>
          </a:prstGeom>
        </p:spPr>
        <p:txBody>
          <a:bodyPr anchor="t" rtlCol="false" tIns="0" lIns="0" bIns="0" rIns="0">
            <a:spAutoFit/>
          </a:bodyPr>
          <a:lstStyle/>
          <a:p>
            <a:pPr algn="ctr">
              <a:lnSpc>
                <a:spcPts val="1758"/>
              </a:lnSpc>
            </a:pPr>
            <a:r>
              <a:rPr lang="en-US" sz="1255" b="true">
                <a:solidFill>
                  <a:srgbClr val="FFFFFF"/>
                </a:solidFill>
                <a:latin typeface="SF Pro Display Bold"/>
                <a:ea typeface="SF Pro Display Bold"/>
                <a:cs typeface="SF Pro Display Bold"/>
                <a:sym typeface="SF Pro Display Bold"/>
              </a:rPr>
              <a:t>HR and L&amp;D Industry Expert</a:t>
            </a:r>
          </a:p>
          <a:p>
            <a:pPr algn="ctr">
              <a:lnSpc>
                <a:spcPts val="1758"/>
              </a:lnSpc>
              <a:spcBef>
                <a:spcPct val="0"/>
              </a:spcBef>
            </a:pPr>
            <a:r>
              <a:rPr lang="en-US" sz="1255">
                <a:solidFill>
                  <a:srgbClr val="FFFFFF"/>
                </a:solidFill>
                <a:latin typeface="SF Pro Display"/>
                <a:ea typeface="SF Pro Display"/>
                <a:cs typeface="SF Pro Display"/>
                <a:sym typeface="SF Pro Display"/>
              </a:rPr>
              <a:t>Jenny Briggs</a:t>
            </a:r>
          </a:p>
        </p:txBody>
      </p:sp>
    </p:spTree>
  </p:cSld>
  <p:clrMapOvr>
    <a:masterClrMapping/>
  </p:clrMapOvr>
  <p:transition spd="fast">
    <p:fade/>
  </p:transition>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FEFFFF"/>
        </a:solidFill>
      </p:bgPr>
    </p:bg>
    <p:spTree>
      <p:nvGrpSpPr>
        <p:cNvPr id="1" name=""/>
        <p:cNvGrpSpPr/>
        <p:nvPr/>
      </p:nvGrpSpPr>
      <p:grpSpPr>
        <a:xfrm>
          <a:off x="0" y="0"/>
          <a:ext cx="0" cy="0"/>
          <a:chOff x="0" y="0"/>
          <a:chExt cx="0" cy="0"/>
        </a:xfrm>
      </p:grpSpPr>
      <p:grpSp>
        <p:nvGrpSpPr>
          <p:cNvPr name="Group 2" id="2"/>
          <p:cNvGrpSpPr/>
          <p:nvPr/>
        </p:nvGrpSpPr>
        <p:grpSpPr>
          <a:xfrm rot="0">
            <a:off x="0" y="-779404"/>
            <a:ext cx="9600153" cy="10847329"/>
            <a:chOff x="0" y="0"/>
            <a:chExt cx="2528435" cy="2856910"/>
          </a:xfrm>
        </p:grpSpPr>
        <p:sp>
          <p:nvSpPr>
            <p:cNvPr name="Freeform 3" id="3"/>
            <p:cNvSpPr/>
            <p:nvPr/>
          </p:nvSpPr>
          <p:spPr>
            <a:xfrm flipH="false" flipV="false" rot="0">
              <a:off x="0" y="0"/>
              <a:ext cx="2528435" cy="2856910"/>
            </a:xfrm>
            <a:custGeom>
              <a:avLst/>
              <a:gdLst/>
              <a:ahLst/>
              <a:cxnLst/>
              <a:rect r="r" b="b" t="t" l="l"/>
              <a:pathLst>
                <a:path h="2856910" w="2528435">
                  <a:moveTo>
                    <a:pt x="0" y="0"/>
                  </a:moveTo>
                  <a:lnTo>
                    <a:pt x="2528435" y="0"/>
                  </a:lnTo>
                  <a:lnTo>
                    <a:pt x="2528435" y="2856910"/>
                  </a:lnTo>
                  <a:lnTo>
                    <a:pt x="0" y="2856910"/>
                  </a:lnTo>
                  <a:close/>
                </a:path>
              </a:pathLst>
            </a:custGeom>
            <a:solidFill>
              <a:srgbClr val="FFFFFF"/>
            </a:solidFill>
          </p:spPr>
        </p:sp>
        <p:sp>
          <p:nvSpPr>
            <p:cNvPr name="TextBox 4" id="4"/>
            <p:cNvSpPr txBox="true"/>
            <p:nvPr/>
          </p:nvSpPr>
          <p:spPr>
            <a:xfrm>
              <a:off x="0" y="-38100"/>
              <a:ext cx="2528435" cy="2895010"/>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0">
            <a:off x="10669480" y="1458884"/>
            <a:ext cx="7106756" cy="7106756"/>
            <a:chOff x="0" y="0"/>
            <a:chExt cx="812800" cy="812800"/>
          </a:xfrm>
        </p:grpSpPr>
        <p:sp>
          <p:nvSpPr>
            <p:cNvPr name="Freeform 6" id="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00" cap="sq">
              <a:solidFill>
                <a:srgbClr val="1F1D49">
                  <a:alpha val="26667"/>
                </a:srgbClr>
              </a:solidFill>
              <a:prstDash val="solid"/>
              <a:miter/>
            </a:ln>
          </p:spPr>
        </p:sp>
        <p:sp>
          <p:nvSpPr>
            <p:cNvPr name="TextBox 7" id="7"/>
            <p:cNvSpPr txBox="true"/>
            <p:nvPr/>
          </p:nvSpPr>
          <p:spPr>
            <a:xfrm>
              <a:off x="76200" y="38100"/>
              <a:ext cx="660400" cy="698500"/>
            </a:xfrm>
            <a:prstGeom prst="rect">
              <a:avLst/>
            </a:prstGeom>
          </p:spPr>
          <p:txBody>
            <a:bodyPr anchor="ctr" rtlCol="false" tIns="50800" lIns="50800" bIns="50800" rIns="50800"/>
            <a:lstStyle/>
            <a:p>
              <a:pPr algn="ctr">
                <a:lnSpc>
                  <a:spcPts val="2659"/>
                </a:lnSpc>
                <a:spcBef>
                  <a:spcPct val="0"/>
                </a:spcBef>
              </a:pPr>
            </a:p>
          </p:txBody>
        </p:sp>
      </p:grpSp>
      <p:grpSp>
        <p:nvGrpSpPr>
          <p:cNvPr name="Group 8" id="8"/>
          <p:cNvGrpSpPr>
            <a:grpSpLocks noChangeAspect="true"/>
          </p:cNvGrpSpPr>
          <p:nvPr/>
        </p:nvGrpSpPr>
        <p:grpSpPr>
          <a:xfrm rot="0">
            <a:off x="9313948" y="2262259"/>
            <a:ext cx="9817819" cy="5631382"/>
            <a:chOff x="0" y="0"/>
            <a:chExt cx="7981950" cy="4578350"/>
          </a:xfrm>
        </p:grpSpPr>
        <p:sp>
          <p:nvSpPr>
            <p:cNvPr name="Freeform 9" id="9"/>
            <p:cNvSpPr/>
            <p:nvPr/>
          </p:nvSpPr>
          <p:spPr>
            <a:xfrm flipH="false" flipV="false" rot="0">
              <a:off x="765810" y="21590"/>
              <a:ext cx="6451600" cy="4326890"/>
            </a:xfrm>
            <a:custGeom>
              <a:avLst/>
              <a:gdLst/>
              <a:ahLst/>
              <a:cxnLst/>
              <a:rect r="r" b="b" t="t" l="l"/>
              <a:pathLst>
                <a:path h="4326890" w="6451600">
                  <a:moveTo>
                    <a:pt x="6224270" y="0"/>
                  </a:moveTo>
                  <a:lnTo>
                    <a:pt x="226060" y="0"/>
                  </a:lnTo>
                  <a:cubicBezTo>
                    <a:pt x="101600" y="0"/>
                    <a:pt x="0" y="101600"/>
                    <a:pt x="0" y="226060"/>
                  </a:cubicBezTo>
                  <a:lnTo>
                    <a:pt x="0" y="4326890"/>
                  </a:lnTo>
                  <a:lnTo>
                    <a:pt x="6451601" y="4326890"/>
                  </a:lnTo>
                  <a:lnTo>
                    <a:pt x="6451601" y="226060"/>
                  </a:lnTo>
                  <a:cubicBezTo>
                    <a:pt x="6450331" y="101600"/>
                    <a:pt x="6348731" y="0"/>
                    <a:pt x="6224270" y="0"/>
                  </a:cubicBezTo>
                  <a:close/>
                  <a:moveTo>
                    <a:pt x="6252210" y="4043680"/>
                  </a:moveTo>
                  <a:lnTo>
                    <a:pt x="196851" y="4043680"/>
                  </a:lnTo>
                  <a:lnTo>
                    <a:pt x="196851" y="255270"/>
                  </a:lnTo>
                  <a:lnTo>
                    <a:pt x="6252210" y="255270"/>
                  </a:lnTo>
                  <a:lnTo>
                    <a:pt x="6252210" y="4043680"/>
                  </a:lnTo>
                  <a:close/>
                </a:path>
              </a:pathLst>
            </a:custGeom>
            <a:solidFill>
              <a:srgbClr val="000000"/>
            </a:solidFill>
          </p:spPr>
        </p:sp>
        <p:sp>
          <p:nvSpPr>
            <p:cNvPr name="Freeform 10" id="10"/>
            <p:cNvSpPr/>
            <p:nvPr/>
          </p:nvSpPr>
          <p:spPr>
            <a:xfrm flipH="false" flipV="false" rot="0">
              <a:off x="0" y="0"/>
              <a:ext cx="7981950" cy="4542790"/>
            </a:xfrm>
            <a:custGeom>
              <a:avLst/>
              <a:gdLst/>
              <a:ahLst/>
              <a:cxnLst/>
              <a:rect r="r" b="b" t="t" l="l"/>
              <a:pathLst>
                <a:path h="4542790" w="7981950">
                  <a:moveTo>
                    <a:pt x="7239000" y="4348480"/>
                  </a:moveTo>
                  <a:lnTo>
                    <a:pt x="7239000" y="243840"/>
                  </a:lnTo>
                  <a:cubicBezTo>
                    <a:pt x="7239000" y="109220"/>
                    <a:pt x="7129780" y="0"/>
                    <a:pt x="6995160" y="0"/>
                  </a:cubicBezTo>
                  <a:lnTo>
                    <a:pt x="985520" y="0"/>
                  </a:lnTo>
                  <a:cubicBezTo>
                    <a:pt x="852170" y="0"/>
                    <a:pt x="742950" y="109220"/>
                    <a:pt x="742950" y="243840"/>
                  </a:cubicBezTo>
                  <a:lnTo>
                    <a:pt x="742950" y="4349750"/>
                  </a:lnTo>
                  <a:lnTo>
                    <a:pt x="0" y="4349750"/>
                  </a:lnTo>
                  <a:lnTo>
                    <a:pt x="0" y="4447540"/>
                  </a:lnTo>
                  <a:cubicBezTo>
                    <a:pt x="0" y="4500880"/>
                    <a:pt x="43180" y="4542790"/>
                    <a:pt x="95250" y="4542790"/>
                  </a:cubicBezTo>
                  <a:lnTo>
                    <a:pt x="7886700" y="4542790"/>
                  </a:lnTo>
                  <a:cubicBezTo>
                    <a:pt x="7940040" y="4542790"/>
                    <a:pt x="7981950" y="4499610"/>
                    <a:pt x="7981950" y="4447540"/>
                  </a:cubicBezTo>
                  <a:lnTo>
                    <a:pt x="7981950" y="4349750"/>
                  </a:lnTo>
                  <a:lnTo>
                    <a:pt x="7239000" y="4349750"/>
                  </a:lnTo>
                  <a:close/>
                  <a:moveTo>
                    <a:pt x="4519930" y="4348480"/>
                  </a:moveTo>
                  <a:lnTo>
                    <a:pt x="4519930" y="4349750"/>
                  </a:lnTo>
                  <a:cubicBezTo>
                    <a:pt x="4519930" y="4403090"/>
                    <a:pt x="4476750" y="4445000"/>
                    <a:pt x="4424680" y="4445000"/>
                  </a:cubicBezTo>
                  <a:lnTo>
                    <a:pt x="3557270" y="4445000"/>
                  </a:lnTo>
                  <a:cubicBezTo>
                    <a:pt x="3503930" y="4445000"/>
                    <a:pt x="3462020" y="4401820"/>
                    <a:pt x="3462020" y="4349750"/>
                  </a:cubicBezTo>
                  <a:lnTo>
                    <a:pt x="3462020" y="4348480"/>
                  </a:lnTo>
                  <a:lnTo>
                    <a:pt x="765810" y="4348480"/>
                  </a:lnTo>
                  <a:lnTo>
                    <a:pt x="765810" y="247650"/>
                  </a:lnTo>
                  <a:cubicBezTo>
                    <a:pt x="765810" y="123190"/>
                    <a:pt x="867410" y="21590"/>
                    <a:pt x="991870" y="21590"/>
                  </a:cubicBezTo>
                  <a:lnTo>
                    <a:pt x="6990080" y="21590"/>
                  </a:lnTo>
                  <a:cubicBezTo>
                    <a:pt x="7114539" y="21590"/>
                    <a:pt x="7216139" y="123190"/>
                    <a:pt x="7216139" y="247650"/>
                  </a:cubicBezTo>
                  <a:lnTo>
                    <a:pt x="7216139" y="4348480"/>
                  </a:lnTo>
                  <a:lnTo>
                    <a:pt x="4519930" y="4348480"/>
                  </a:lnTo>
                  <a:close/>
                </a:path>
              </a:pathLst>
            </a:custGeom>
            <a:solidFill>
              <a:srgbClr val="969696"/>
            </a:solidFill>
          </p:spPr>
        </p:sp>
        <p:sp>
          <p:nvSpPr>
            <p:cNvPr name="Freeform 11" id="11"/>
            <p:cNvSpPr/>
            <p:nvPr/>
          </p:nvSpPr>
          <p:spPr>
            <a:xfrm flipH="false" flipV="false" rot="0">
              <a:off x="3460750" y="4349750"/>
              <a:ext cx="1059180" cy="96520"/>
            </a:xfrm>
            <a:custGeom>
              <a:avLst/>
              <a:gdLst/>
              <a:ahLst/>
              <a:cxnLst/>
              <a:rect r="r" b="b" t="t" l="l"/>
              <a:pathLst>
                <a:path h="96520" w="1059180">
                  <a:moveTo>
                    <a:pt x="96520" y="96520"/>
                  </a:moveTo>
                  <a:lnTo>
                    <a:pt x="963930" y="96520"/>
                  </a:lnTo>
                  <a:cubicBezTo>
                    <a:pt x="1017270" y="96520"/>
                    <a:pt x="1059180" y="53340"/>
                    <a:pt x="1059180" y="1270"/>
                  </a:cubicBezTo>
                  <a:lnTo>
                    <a:pt x="1059180" y="0"/>
                  </a:lnTo>
                  <a:lnTo>
                    <a:pt x="0" y="0"/>
                  </a:lnTo>
                  <a:lnTo>
                    <a:pt x="0" y="1270"/>
                  </a:lnTo>
                  <a:cubicBezTo>
                    <a:pt x="0" y="53340"/>
                    <a:pt x="43180" y="96520"/>
                    <a:pt x="96520" y="96520"/>
                  </a:cubicBezTo>
                  <a:close/>
                </a:path>
              </a:pathLst>
            </a:custGeom>
            <a:solidFill>
              <a:srgbClr val="727171"/>
            </a:solidFill>
          </p:spPr>
        </p:sp>
        <p:sp>
          <p:nvSpPr>
            <p:cNvPr name="Freeform 12" id="12"/>
            <p:cNvSpPr/>
            <p:nvPr/>
          </p:nvSpPr>
          <p:spPr>
            <a:xfrm flipH="false" flipV="false" rot="0">
              <a:off x="163830" y="4542790"/>
              <a:ext cx="7654290" cy="35560"/>
            </a:xfrm>
            <a:custGeom>
              <a:avLst/>
              <a:gdLst/>
              <a:ahLst/>
              <a:cxnLst/>
              <a:rect r="r" b="b" t="t" l="l"/>
              <a:pathLst>
                <a:path h="35560" w="7654290">
                  <a:moveTo>
                    <a:pt x="0" y="0"/>
                  </a:moveTo>
                  <a:cubicBezTo>
                    <a:pt x="0" y="20320"/>
                    <a:pt x="16510" y="35560"/>
                    <a:pt x="35560" y="35560"/>
                  </a:cubicBezTo>
                  <a:lnTo>
                    <a:pt x="7618730" y="35560"/>
                  </a:lnTo>
                  <a:cubicBezTo>
                    <a:pt x="7639050" y="35560"/>
                    <a:pt x="7654290" y="19050"/>
                    <a:pt x="7654290" y="0"/>
                  </a:cubicBezTo>
                  <a:lnTo>
                    <a:pt x="0" y="0"/>
                  </a:lnTo>
                  <a:close/>
                </a:path>
              </a:pathLst>
            </a:custGeom>
            <a:solidFill>
              <a:srgbClr val="727171"/>
            </a:solidFill>
          </p:spPr>
        </p:sp>
        <p:sp>
          <p:nvSpPr>
            <p:cNvPr name="Freeform 13" id="13"/>
            <p:cNvSpPr/>
            <p:nvPr/>
          </p:nvSpPr>
          <p:spPr>
            <a:xfrm flipH="false" flipV="false" rot="0">
              <a:off x="962660" y="276860"/>
              <a:ext cx="6055360" cy="3789680"/>
            </a:xfrm>
            <a:custGeom>
              <a:avLst/>
              <a:gdLst/>
              <a:ahLst/>
              <a:cxnLst/>
              <a:rect r="r" b="b" t="t" l="l"/>
              <a:pathLst>
                <a:path h="3789680" w="6055360">
                  <a:moveTo>
                    <a:pt x="0" y="0"/>
                  </a:moveTo>
                  <a:lnTo>
                    <a:pt x="6055360" y="0"/>
                  </a:lnTo>
                  <a:lnTo>
                    <a:pt x="6055360" y="3789680"/>
                  </a:lnTo>
                  <a:lnTo>
                    <a:pt x="0" y="3789680"/>
                  </a:lnTo>
                  <a:close/>
                </a:path>
              </a:pathLst>
            </a:custGeom>
            <a:blipFill>
              <a:blip r:embed="rId3"/>
              <a:stretch>
                <a:fillRect l="-4984" t="-8335" r="-6282" b="-6782"/>
              </a:stretch>
            </a:blipFill>
          </p:spPr>
        </p:sp>
      </p:grpSp>
      <p:sp>
        <p:nvSpPr>
          <p:cNvPr name="TextBox 14" id="14"/>
          <p:cNvSpPr txBox="true"/>
          <p:nvPr/>
        </p:nvSpPr>
        <p:spPr>
          <a:xfrm rot="0">
            <a:off x="904064" y="788552"/>
            <a:ext cx="6951224" cy="489821"/>
          </a:xfrm>
          <a:prstGeom prst="rect">
            <a:avLst/>
          </a:prstGeom>
        </p:spPr>
        <p:txBody>
          <a:bodyPr anchor="t" rtlCol="false" tIns="0" lIns="0" bIns="0" rIns="0">
            <a:spAutoFit/>
          </a:bodyPr>
          <a:lstStyle/>
          <a:p>
            <a:pPr algn="l">
              <a:lnSpc>
                <a:spcPts val="3652"/>
              </a:lnSpc>
            </a:pPr>
            <a:r>
              <a:rPr lang="en-US" b="true" sz="3320">
                <a:solidFill>
                  <a:srgbClr val="1F1D49"/>
                </a:solidFill>
                <a:latin typeface="Sofia Pro Heavy"/>
                <a:ea typeface="Sofia Pro Heavy"/>
                <a:cs typeface="Sofia Pro Heavy"/>
                <a:sym typeface="Sofia Pro Heavy"/>
              </a:rPr>
              <a:t>OUR SOLUTION</a:t>
            </a:r>
          </a:p>
        </p:txBody>
      </p:sp>
      <p:sp>
        <p:nvSpPr>
          <p:cNvPr name="TextBox 15" id="15"/>
          <p:cNvSpPr txBox="true"/>
          <p:nvPr/>
        </p:nvSpPr>
        <p:spPr>
          <a:xfrm rot="0">
            <a:off x="874322" y="1506509"/>
            <a:ext cx="7959744" cy="1176702"/>
          </a:xfrm>
          <a:prstGeom prst="rect">
            <a:avLst/>
          </a:prstGeom>
        </p:spPr>
        <p:txBody>
          <a:bodyPr anchor="t" rtlCol="false" tIns="0" lIns="0" bIns="0" rIns="0">
            <a:spAutoFit/>
          </a:bodyPr>
          <a:lstStyle/>
          <a:p>
            <a:pPr algn="l">
              <a:lnSpc>
                <a:spcPts val="3033"/>
              </a:lnSpc>
            </a:pPr>
            <a:r>
              <a:rPr lang="en-US" sz="3033">
                <a:solidFill>
                  <a:srgbClr val="1F1D49"/>
                </a:solidFill>
                <a:latin typeface="SF Pro Display"/>
                <a:ea typeface="SF Pro Display"/>
                <a:cs typeface="SF Pro Display"/>
                <a:sym typeface="SF Pro Display"/>
              </a:rPr>
              <a:t>TestInvest is an online platform that verifies real software proficiency through interactive software skills tests.</a:t>
            </a:r>
          </a:p>
        </p:txBody>
      </p:sp>
      <p:sp>
        <p:nvSpPr>
          <p:cNvPr name="Freeform 16" id="16"/>
          <p:cNvSpPr/>
          <p:nvPr/>
        </p:nvSpPr>
        <p:spPr>
          <a:xfrm flipH="false" flipV="false" rot="0">
            <a:off x="1006579" y="7336280"/>
            <a:ext cx="615683" cy="859457"/>
          </a:xfrm>
          <a:custGeom>
            <a:avLst/>
            <a:gdLst/>
            <a:ahLst/>
            <a:cxnLst/>
            <a:rect r="r" b="b" t="t" l="l"/>
            <a:pathLst>
              <a:path h="859457" w="615683">
                <a:moveTo>
                  <a:pt x="0" y="0"/>
                </a:moveTo>
                <a:lnTo>
                  <a:pt x="615683" y="0"/>
                </a:lnTo>
                <a:lnTo>
                  <a:pt x="615683" y="859456"/>
                </a:lnTo>
                <a:lnTo>
                  <a:pt x="0" y="85945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AutoShape 17" id="17"/>
          <p:cNvSpPr/>
          <p:nvPr/>
        </p:nvSpPr>
        <p:spPr>
          <a:xfrm>
            <a:off x="1863696" y="7781988"/>
            <a:ext cx="676047" cy="15984"/>
          </a:xfrm>
          <a:prstGeom prst="line">
            <a:avLst/>
          </a:prstGeom>
          <a:ln cap="flat" w="38100">
            <a:solidFill>
              <a:srgbClr val="FFB200"/>
            </a:solidFill>
            <a:prstDash val="solid"/>
            <a:headEnd type="none" len="sm" w="sm"/>
            <a:tailEnd type="triangle" len="med" w="lg"/>
          </a:ln>
        </p:spPr>
      </p:sp>
      <p:sp>
        <p:nvSpPr>
          <p:cNvPr name="Freeform 18" id="18"/>
          <p:cNvSpPr/>
          <p:nvPr/>
        </p:nvSpPr>
        <p:spPr>
          <a:xfrm flipH="false" flipV="false" rot="0">
            <a:off x="2779879" y="7270556"/>
            <a:ext cx="1123832" cy="863946"/>
          </a:xfrm>
          <a:custGeom>
            <a:avLst/>
            <a:gdLst/>
            <a:ahLst/>
            <a:cxnLst/>
            <a:rect r="r" b="b" t="t" l="l"/>
            <a:pathLst>
              <a:path h="863946" w="1123832">
                <a:moveTo>
                  <a:pt x="0" y="0"/>
                </a:moveTo>
                <a:lnTo>
                  <a:pt x="1123833" y="0"/>
                </a:lnTo>
                <a:lnTo>
                  <a:pt x="1123833" y="863946"/>
                </a:lnTo>
                <a:lnTo>
                  <a:pt x="0" y="86394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AutoShape 19" id="19"/>
          <p:cNvSpPr/>
          <p:nvPr/>
        </p:nvSpPr>
        <p:spPr>
          <a:xfrm>
            <a:off x="4120950" y="7797967"/>
            <a:ext cx="676047" cy="15984"/>
          </a:xfrm>
          <a:prstGeom prst="line">
            <a:avLst/>
          </a:prstGeom>
          <a:ln cap="flat" w="38100">
            <a:solidFill>
              <a:srgbClr val="FFB200"/>
            </a:solidFill>
            <a:prstDash val="solid"/>
            <a:headEnd type="none" len="sm" w="sm"/>
            <a:tailEnd type="triangle" len="med" w="lg"/>
          </a:ln>
        </p:spPr>
      </p:sp>
      <p:sp>
        <p:nvSpPr>
          <p:cNvPr name="Freeform 20" id="20"/>
          <p:cNvSpPr/>
          <p:nvPr/>
        </p:nvSpPr>
        <p:spPr>
          <a:xfrm flipH="false" flipV="false" rot="0">
            <a:off x="5013158" y="7364271"/>
            <a:ext cx="831466" cy="831466"/>
          </a:xfrm>
          <a:custGeom>
            <a:avLst/>
            <a:gdLst/>
            <a:ahLst/>
            <a:cxnLst/>
            <a:rect r="r" b="b" t="t" l="l"/>
            <a:pathLst>
              <a:path h="831466" w="831466">
                <a:moveTo>
                  <a:pt x="0" y="0"/>
                </a:moveTo>
                <a:lnTo>
                  <a:pt x="831466" y="0"/>
                </a:lnTo>
                <a:lnTo>
                  <a:pt x="831466" y="831465"/>
                </a:lnTo>
                <a:lnTo>
                  <a:pt x="0" y="831465"/>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AutoShape 21" id="21"/>
          <p:cNvSpPr/>
          <p:nvPr/>
        </p:nvSpPr>
        <p:spPr>
          <a:xfrm>
            <a:off x="6189799" y="7797967"/>
            <a:ext cx="676047" cy="15984"/>
          </a:xfrm>
          <a:prstGeom prst="line">
            <a:avLst/>
          </a:prstGeom>
          <a:ln cap="flat" w="38100">
            <a:solidFill>
              <a:srgbClr val="FFB200"/>
            </a:solidFill>
            <a:prstDash val="solid"/>
            <a:headEnd type="none" len="sm" w="sm"/>
            <a:tailEnd type="triangle" len="med" w="lg"/>
          </a:ln>
        </p:spPr>
      </p:sp>
      <p:sp>
        <p:nvSpPr>
          <p:cNvPr name="Freeform 22" id="22"/>
          <p:cNvSpPr/>
          <p:nvPr/>
        </p:nvSpPr>
        <p:spPr>
          <a:xfrm flipH="false" flipV="false" rot="0">
            <a:off x="7128065" y="7431768"/>
            <a:ext cx="739349" cy="764365"/>
          </a:xfrm>
          <a:custGeom>
            <a:avLst/>
            <a:gdLst/>
            <a:ahLst/>
            <a:cxnLst/>
            <a:rect r="r" b="b" t="t" l="l"/>
            <a:pathLst>
              <a:path h="764365" w="739349">
                <a:moveTo>
                  <a:pt x="0" y="0"/>
                </a:moveTo>
                <a:lnTo>
                  <a:pt x="739350" y="0"/>
                </a:lnTo>
                <a:lnTo>
                  <a:pt x="739350" y="764365"/>
                </a:lnTo>
                <a:lnTo>
                  <a:pt x="0" y="764365"/>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23" id="23"/>
          <p:cNvSpPr txBox="true"/>
          <p:nvPr/>
        </p:nvSpPr>
        <p:spPr>
          <a:xfrm rot="0">
            <a:off x="904064" y="8491182"/>
            <a:ext cx="784651" cy="266050"/>
          </a:xfrm>
          <a:prstGeom prst="rect">
            <a:avLst/>
          </a:prstGeom>
        </p:spPr>
        <p:txBody>
          <a:bodyPr anchor="t" rtlCol="false" tIns="0" lIns="0" bIns="0" rIns="0">
            <a:spAutoFit/>
          </a:bodyPr>
          <a:lstStyle/>
          <a:p>
            <a:pPr algn="ctr">
              <a:lnSpc>
                <a:spcPts val="2005"/>
              </a:lnSpc>
            </a:pPr>
            <a:r>
              <a:rPr lang="en-US" b="true" sz="1823">
                <a:solidFill>
                  <a:srgbClr val="1F1D49"/>
                </a:solidFill>
                <a:latin typeface="SF Pro Display Bold"/>
                <a:ea typeface="SF Pro Display Bold"/>
                <a:cs typeface="SF Pro Display Bold"/>
                <a:sym typeface="SF Pro Display Bold"/>
              </a:rPr>
              <a:t>Test</a:t>
            </a:r>
          </a:p>
        </p:txBody>
      </p:sp>
      <p:sp>
        <p:nvSpPr>
          <p:cNvPr name="TextBox 24" id="24"/>
          <p:cNvSpPr txBox="true"/>
          <p:nvPr/>
        </p:nvSpPr>
        <p:spPr>
          <a:xfrm rot="0">
            <a:off x="2761848" y="8425911"/>
            <a:ext cx="1039197" cy="518473"/>
          </a:xfrm>
          <a:prstGeom prst="rect">
            <a:avLst/>
          </a:prstGeom>
        </p:spPr>
        <p:txBody>
          <a:bodyPr anchor="t" rtlCol="false" tIns="0" lIns="0" bIns="0" rIns="0">
            <a:spAutoFit/>
          </a:bodyPr>
          <a:lstStyle/>
          <a:p>
            <a:pPr algn="ctr">
              <a:lnSpc>
                <a:spcPts val="2005"/>
              </a:lnSpc>
            </a:pPr>
            <a:r>
              <a:rPr lang="en-US" b="true" sz="1823">
                <a:solidFill>
                  <a:srgbClr val="1F1D49"/>
                </a:solidFill>
                <a:latin typeface="SF Pro Display Bold"/>
                <a:ea typeface="SF Pro Display Bold"/>
                <a:cs typeface="SF Pro Display Bold"/>
                <a:sym typeface="SF Pro Display Bold"/>
              </a:rPr>
              <a:t>Identify Skill Gaps</a:t>
            </a:r>
          </a:p>
        </p:txBody>
      </p:sp>
      <p:sp>
        <p:nvSpPr>
          <p:cNvPr name="TextBox 25" id="25"/>
          <p:cNvSpPr txBox="true"/>
          <p:nvPr/>
        </p:nvSpPr>
        <p:spPr>
          <a:xfrm rot="0">
            <a:off x="4891261" y="8425911"/>
            <a:ext cx="1039197" cy="518473"/>
          </a:xfrm>
          <a:prstGeom prst="rect">
            <a:avLst/>
          </a:prstGeom>
        </p:spPr>
        <p:txBody>
          <a:bodyPr anchor="t" rtlCol="false" tIns="0" lIns="0" bIns="0" rIns="0">
            <a:spAutoFit/>
          </a:bodyPr>
          <a:lstStyle/>
          <a:p>
            <a:pPr algn="ctr">
              <a:lnSpc>
                <a:spcPts val="2005"/>
              </a:lnSpc>
            </a:pPr>
            <a:r>
              <a:rPr lang="en-US" b="true" sz="1823">
                <a:solidFill>
                  <a:srgbClr val="1F1D49"/>
                </a:solidFill>
                <a:latin typeface="SF Pro Display Bold"/>
                <a:ea typeface="SF Pro Display Bold"/>
                <a:cs typeface="SF Pro Display Bold"/>
                <a:sym typeface="SF Pro Display Bold"/>
              </a:rPr>
              <a:t>Train and Improve</a:t>
            </a:r>
          </a:p>
        </p:txBody>
      </p:sp>
      <p:sp>
        <p:nvSpPr>
          <p:cNvPr name="TextBox 26" id="26"/>
          <p:cNvSpPr txBox="true"/>
          <p:nvPr/>
        </p:nvSpPr>
        <p:spPr>
          <a:xfrm rot="0">
            <a:off x="6848713" y="8425911"/>
            <a:ext cx="1261991" cy="518473"/>
          </a:xfrm>
          <a:prstGeom prst="rect">
            <a:avLst/>
          </a:prstGeom>
        </p:spPr>
        <p:txBody>
          <a:bodyPr anchor="t" rtlCol="false" tIns="0" lIns="0" bIns="0" rIns="0">
            <a:spAutoFit/>
          </a:bodyPr>
          <a:lstStyle/>
          <a:p>
            <a:pPr algn="ctr">
              <a:lnSpc>
                <a:spcPts val="2005"/>
              </a:lnSpc>
            </a:pPr>
            <a:r>
              <a:rPr lang="en-US" b="true" sz="1823">
                <a:solidFill>
                  <a:srgbClr val="1F1D49"/>
                </a:solidFill>
                <a:latin typeface="SF Pro Display Bold"/>
                <a:ea typeface="SF Pro Display Bold"/>
                <a:cs typeface="SF Pro Display Bold"/>
                <a:sym typeface="SF Pro Display Bold"/>
              </a:rPr>
              <a:t>Hire with Confidence</a:t>
            </a:r>
          </a:p>
        </p:txBody>
      </p:sp>
      <p:sp>
        <p:nvSpPr>
          <p:cNvPr name="TextBox 27" id="27"/>
          <p:cNvSpPr txBox="true"/>
          <p:nvPr/>
        </p:nvSpPr>
        <p:spPr>
          <a:xfrm rot="0">
            <a:off x="2276473" y="3701042"/>
            <a:ext cx="7060101" cy="728360"/>
          </a:xfrm>
          <a:prstGeom prst="rect">
            <a:avLst/>
          </a:prstGeom>
        </p:spPr>
        <p:txBody>
          <a:bodyPr anchor="t" rtlCol="false" tIns="0" lIns="0" bIns="0" rIns="0">
            <a:spAutoFit/>
          </a:bodyPr>
          <a:lstStyle/>
          <a:p>
            <a:pPr algn="l">
              <a:lnSpc>
                <a:spcPts val="2901"/>
              </a:lnSpc>
              <a:spcBef>
                <a:spcPct val="0"/>
              </a:spcBef>
            </a:pPr>
            <a:r>
              <a:rPr lang="en-US" sz="2072">
                <a:solidFill>
                  <a:srgbClr val="1F1D49"/>
                </a:solidFill>
                <a:latin typeface="SF Pro Display"/>
                <a:ea typeface="SF Pro Display"/>
                <a:cs typeface="SF Pro Display"/>
                <a:sym typeface="SF Pro Display"/>
              </a:rPr>
              <a:t>We help b</a:t>
            </a:r>
            <a:r>
              <a:rPr lang="en-US" sz="2072">
                <a:solidFill>
                  <a:srgbClr val="1F1D49"/>
                </a:solidFill>
                <a:latin typeface="SF Pro Display"/>
                <a:ea typeface="SF Pro Display"/>
                <a:cs typeface="SF Pro Display"/>
                <a:sym typeface="SF Pro Display"/>
              </a:rPr>
              <a:t>usinesses hire smarter; </a:t>
            </a:r>
            <a:r>
              <a:rPr lang="en-US" b="true" sz="2072">
                <a:solidFill>
                  <a:srgbClr val="1F1D49"/>
                </a:solidFill>
                <a:latin typeface="SF Pro Display Bold"/>
                <a:ea typeface="SF Pro Display Bold"/>
                <a:cs typeface="SF Pro Display Bold"/>
                <a:sym typeface="SF Pro Display Bold"/>
              </a:rPr>
              <a:t>reduce hiring risk</a:t>
            </a:r>
            <a:r>
              <a:rPr lang="en-US" sz="2072">
                <a:solidFill>
                  <a:srgbClr val="1F1D49"/>
                </a:solidFill>
                <a:latin typeface="SF Pro Display"/>
                <a:ea typeface="SF Pro Display"/>
                <a:cs typeface="SF Pro Display"/>
                <a:sym typeface="SF Pro Display"/>
              </a:rPr>
              <a:t> and </a:t>
            </a:r>
            <a:r>
              <a:rPr lang="en-US" b="true" sz="2072">
                <a:solidFill>
                  <a:srgbClr val="1F1D49"/>
                </a:solidFill>
                <a:latin typeface="SF Pro Display Bold"/>
                <a:ea typeface="SF Pro Display Bold"/>
                <a:cs typeface="SF Pro Display Bold"/>
                <a:sym typeface="SF Pro Display Bold"/>
              </a:rPr>
              <a:t>training costs</a:t>
            </a:r>
          </a:p>
        </p:txBody>
      </p:sp>
      <p:grpSp>
        <p:nvGrpSpPr>
          <p:cNvPr name="Group 28" id="28"/>
          <p:cNvGrpSpPr/>
          <p:nvPr/>
        </p:nvGrpSpPr>
        <p:grpSpPr>
          <a:xfrm rot="0">
            <a:off x="886267" y="3591334"/>
            <a:ext cx="1027661" cy="1027661"/>
            <a:chOff x="0" y="0"/>
            <a:chExt cx="812800" cy="812800"/>
          </a:xfrm>
        </p:grpSpPr>
        <p:sp>
          <p:nvSpPr>
            <p:cNvPr name="Freeform 29" id="2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D1F48"/>
            </a:solidFill>
          </p:spPr>
        </p:sp>
        <p:sp>
          <p:nvSpPr>
            <p:cNvPr name="TextBox 30" id="30"/>
            <p:cNvSpPr txBox="true"/>
            <p:nvPr/>
          </p:nvSpPr>
          <p:spPr>
            <a:xfrm>
              <a:off x="76200" y="38100"/>
              <a:ext cx="660400" cy="698500"/>
            </a:xfrm>
            <a:prstGeom prst="rect">
              <a:avLst/>
            </a:prstGeom>
          </p:spPr>
          <p:txBody>
            <a:bodyPr anchor="ctr" rtlCol="false" tIns="64824" lIns="64824" bIns="64824" rIns="64824"/>
            <a:lstStyle/>
            <a:p>
              <a:pPr algn="ctr">
                <a:lnSpc>
                  <a:spcPts val="2660"/>
                </a:lnSpc>
              </a:pPr>
            </a:p>
          </p:txBody>
        </p:sp>
      </p:grpSp>
      <p:sp>
        <p:nvSpPr>
          <p:cNvPr name="Freeform 31" id="31"/>
          <p:cNvSpPr/>
          <p:nvPr/>
        </p:nvSpPr>
        <p:spPr>
          <a:xfrm flipH="false" flipV="false" rot="0">
            <a:off x="1043783" y="3854460"/>
            <a:ext cx="688740" cy="478674"/>
          </a:xfrm>
          <a:custGeom>
            <a:avLst/>
            <a:gdLst/>
            <a:ahLst/>
            <a:cxnLst/>
            <a:rect r="r" b="b" t="t" l="l"/>
            <a:pathLst>
              <a:path h="478674" w="688740">
                <a:moveTo>
                  <a:pt x="0" y="0"/>
                </a:moveTo>
                <a:lnTo>
                  <a:pt x="688740" y="0"/>
                </a:lnTo>
                <a:lnTo>
                  <a:pt x="688740" y="478674"/>
                </a:lnTo>
                <a:lnTo>
                  <a:pt x="0" y="478674"/>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grpSp>
        <p:nvGrpSpPr>
          <p:cNvPr name="Group 32" id="32"/>
          <p:cNvGrpSpPr/>
          <p:nvPr/>
        </p:nvGrpSpPr>
        <p:grpSpPr>
          <a:xfrm rot="0">
            <a:off x="874322" y="5017017"/>
            <a:ext cx="1027661" cy="1027661"/>
            <a:chOff x="0" y="0"/>
            <a:chExt cx="812800" cy="812800"/>
          </a:xfrm>
        </p:grpSpPr>
        <p:sp>
          <p:nvSpPr>
            <p:cNvPr name="Freeform 33" id="3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D1F48"/>
            </a:solidFill>
          </p:spPr>
        </p:sp>
        <p:sp>
          <p:nvSpPr>
            <p:cNvPr name="TextBox 34" id="34"/>
            <p:cNvSpPr txBox="true"/>
            <p:nvPr/>
          </p:nvSpPr>
          <p:spPr>
            <a:xfrm>
              <a:off x="76200" y="38100"/>
              <a:ext cx="660400" cy="698500"/>
            </a:xfrm>
            <a:prstGeom prst="rect">
              <a:avLst/>
            </a:prstGeom>
          </p:spPr>
          <p:txBody>
            <a:bodyPr anchor="ctr" rtlCol="false" tIns="64824" lIns="64824" bIns="64824" rIns="64824"/>
            <a:lstStyle/>
            <a:p>
              <a:pPr algn="ctr">
                <a:lnSpc>
                  <a:spcPts val="2660"/>
                </a:lnSpc>
              </a:pPr>
            </a:p>
          </p:txBody>
        </p:sp>
      </p:grpSp>
      <p:sp>
        <p:nvSpPr>
          <p:cNvPr name="Freeform 35" id="35"/>
          <p:cNvSpPr/>
          <p:nvPr/>
        </p:nvSpPr>
        <p:spPr>
          <a:xfrm flipH="false" flipV="false" rot="0">
            <a:off x="1214613" y="5256406"/>
            <a:ext cx="370969" cy="548883"/>
          </a:xfrm>
          <a:custGeom>
            <a:avLst/>
            <a:gdLst/>
            <a:ahLst/>
            <a:cxnLst/>
            <a:rect r="r" b="b" t="t" l="l"/>
            <a:pathLst>
              <a:path h="548883" w="370969">
                <a:moveTo>
                  <a:pt x="0" y="0"/>
                </a:moveTo>
                <a:lnTo>
                  <a:pt x="370969" y="0"/>
                </a:lnTo>
                <a:lnTo>
                  <a:pt x="370969" y="548883"/>
                </a:lnTo>
                <a:lnTo>
                  <a:pt x="0" y="548883"/>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TextBox 36" id="36"/>
          <p:cNvSpPr txBox="true"/>
          <p:nvPr/>
        </p:nvSpPr>
        <p:spPr>
          <a:xfrm rot="0">
            <a:off x="2253847" y="5083149"/>
            <a:ext cx="6238105" cy="1090288"/>
          </a:xfrm>
          <a:prstGeom prst="rect">
            <a:avLst/>
          </a:prstGeom>
        </p:spPr>
        <p:txBody>
          <a:bodyPr anchor="t" rtlCol="false" tIns="0" lIns="0" bIns="0" rIns="0">
            <a:spAutoFit/>
          </a:bodyPr>
          <a:lstStyle/>
          <a:p>
            <a:pPr algn="l">
              <a:lnSpc>
                <a:spcPts val="2901"/>
              </a:lnSpc>
              <a:spcBef>
                <a:spcPct val="0"/>
              </a:spcBef>
            </a:pPr>
            <a:r>
              <a:rPr lang="en-US" sz="2072">
                <a:solidFill>
                  <a:srgbClr val="1F1D49"/>
                </a:solidFill>
                <a:latin typeface="SF Pro Display"/>
                <a:ea typeface="SF Pro Display"/>
                <a:cs typeface="SF Pro Display"/>
                <a:sym typeface="SF Pro Display"/>
              </a:rPr>
              <a:t>We help c</a:t>
            </a:r>
            <a:r>
              <a:rPr lang="en-US" sz="2072">
                <a:solidFill>
                  <a:srgbClr val="1F1D49"/>
                </a:solidFill>
                <a:latin typeface="SF Pro Display"/>
                <a:ea typeface="SF Pro Display"/>
                <a:cs typeface="SF Pro Display"/>
                <a:sym typeface="SF Pro Display"/>
              </a:rPr>
              <a:t>andidates prove their proficiency and </a:t>
            </a:r>
            <a:r>
              <a:rPr lang="en-US" b="true" sz="2072">
                <a:solidFill>
                  <a:srgbClr val="1F1D49"/>
                </a:solidFill>
                <a:latin typeface="SF Pro Display Bold"/>
                <a:ea typeface="SF Pro Display Bold"/>
                <a:cs typeface="SF Pro Display Bold"/>
                <a:sym typeface="SF Pro Display Bold"/>
              </a:rPr>
              <a:t>identify strengths</a:t>
            </a:r>
            <a:r>
              <a:rPr lang="en-US" sz="2072">
                <a:solidFill>
                  <a:srgbClr val="1F1D49"/>
                </a:solidFill>
                <a:latin typeface="SF Pro Display"/>
                <a:ea typeface="SF Pro Display"/>
                <a:cs typeface="SF Pro Display"/>
                <a:sym typeface="SF Pro Display"/>
              </a:rPr>
              <a:t>, </a:t>
            </a:r>
            <a:r>
              <a:rPr lang="en-US" b="true" sz="2072">
                <a:solidFill>
                  <a:srgbClr val="1F1D49"/>
                </a:solidFill>
                <a:latin typeface="SF Pro Display Bold"/>
                <a:ea typeface="SF Pro Display Bold"/>
                <a:cs typeface="SF Pro Display Bold"/>
                <a:sym typeface="SF Pro Display Bold"/>
              </a:rPr>
              <a:t>weaknesses</a:t>
            </a:r>
            <a:r>
              <a:rPr lang="en-US" sz="2072">
                <a:solidFill>
                  <a:srgbClr val="1F1D49"/>
                </a:solidFill>
                <a:latin typeface="SF Pro Display"/>
                <a:ea typeface="SF Pro Display"/>
                <a:cs typeface="SF Pro Display"/>
                <a:sym typeface="SF Pro Display"/>
              </a:rPr>
              <a:t> and </a:t>
            </a:r>
            <a:r>
              <a:rPr lang="en-US" b="true" sz="2072">
                <a:solidFill>
                  <a:srgbClr val="1F1D49"/>
                </a:solidFill>
                <a:latin typeface="SF Pro Display Bold"/>
                <a:ea typeface="SF Pro Display Bold"/>
                <a:cs typeface="SF Pro Display Bold"/>
                <a:sym typeface="SF Pro Display Bold"/>
              </a:rPr>
              <a:t>areas for upskilling</a:t>
            </a:r>
            <a:r>
              <a:rPr lang="en-US" sz="2072">
                <a:solidFill>
                  <a:srgbClr val="1F1D49"/>
                </a:solidFill>
                <a:latin typeface="SF Pro Display"/>
                <a:ea typeface="SF Pro Display"/>
                <a:cs typeface="SF Pro Display"/>
                <a:sym typeface="SF Pro Display"/>
              </a:rPr>
              <a:t> through personalised insights from our tests</a:t>
            </a:r>
          </a:p>
        </p:txBody>
      </p:sp>
      <p:grpSp>
        <p:nvGrpSpPr>
          <p:cNvPr name="Group 37" id="37"/>
          <p:cNvGrpSpPr/>
          <p:nvPr/>
        </p:nvGrpSpPr>
        <p:grpSpPr>
          <a:xfrm rot="0">
            <a:off x="14203332" y="9258300"/>
            <a:ext cx="3295475" cy="506422"/>
            <a:chOff x="0" y="0"/>
            <a:chExt cx="4393967" cy="675229"/>
          </a:xfrm>
        </p:grpSpPr>
        <p:sp>
          <p:nvSpPr>
            <p:cNvPr name="Freeform 38" id="38"/>
            <p:cNvSpPr/>
            <p:nvPr/>
          </p:nvSpPr>
          <p:spPr>
            <a:xfrm flipH="false" flipV="false" rot="0">
              <a:off x="739671" y="0"/>
              <a:ext cx="3654296" cy="661731"/>
            </a:xfrm>
            <a:custGeom>
              <a:avLst/>
              <a:gdLst/>
              <a:ahLst/>
              <a:cxnLst/>
              <a:rect r="r" b="b" t="t" l="l"/>
              <a:pathLst>
                <a:path h="661731" w="3654296">
                  <a:moveTo>
                    <a:pt x="0" y="0"/>
                  </a:moveTo>
                  <a:lnTo>
                    <a:pt x="3654296" y="0"/>
                  </a:lnTo>
                  <a:lnTo>
                    <a:pt x="3654296" y="661731"/>
                  </a:lnTo>
                  <a:lnTo>
                    <a:pt x="0" y="661731"/>
                  </a:lnTo>
                  <a:lnTo>
                    <a:pt x="0" y="0"/>
                  </a:lnTo>
                  <a:close/>
                </a:path>
              </a:pathLst>
            </a:custGeom>
            <a:blipFill>
              <a:blip r:embed="rId16">
                <a:extLst>
                  <a:ext uri="{96DAC541-7B7A-43D3-8B79-37D633B846F1}">
                    <asvg:svgBlip xmlns:asvg="http://schemas.microsoft.com/office/drawing/2016/SVG/main" r:embed="rId17"/>
                  </a:ext>
                </a:extLst>
              </a:blip>
              <a:stretch>
                <a:fillRect l="-19922" t="0" r="0" b="0"/>
              </a:stretch>
            </a:blipFill>
          </p:spPr>
        </p:sp>
        <p:sp>
          <p:nvSpPr>
            <p:cNvPr name="Freeform 39" id="39"/>
            <p:cNvSpPr/>
            <p:nvPr/>
          </p:nvSpPr>
          <p:spPr>
            <a:xfrm flipH="false" flipV="false" rot="0">
              <a:off x="0" y="0"/>
              <a:ext cx="698706" cy="675229"/>
            </a:xfrm>
            <a:custGeom>
              <a:avLst/>
              <a:gdLst/>
              <a:ahLst/>
              <a:cxnLst/>
              <a:rect r="r" b="b" t="t" l="l"/>
              <a:pathLst>
                <a:path h="675229" w="698706">
                  <a:moveTo>
                    <a:pt x="0" y="0"/>
                  </a:moveTo>
                  <a:lnTo>
                    <a:pt x="698706" y="0"/>
                  </a:lnTo>
                  <a:lnTo>
                    <a:pt x="698706" y="675229"/>
                  </a:lnTo>
                  <a:lnTo>
                    <a:pt x="0" y="675229"/>
                  </a:lnTo>
                  <a:lnTo>
                    <a:pt x="0" y="0"/>
                  </a:lnTo>
                  <a:close/>
                </a:path>
              </a:pathLst>
            </a:custGeom>
            <a:blipFill>
              <a:blip r:embed="rId18">
                <a:extLst>
                  <a:ext uri="{96DAC541-7B7A-43D3-8B79-37D633B846F1}">
                    <asvg:svgBlip xmlns:asvg="http://schemas.microsoft.com/office/drawing/2016/SVG/main" r:embed="rId19"/>
                  </a:ext>
                </a:extLst>
              </a:blip>
              <a:stretch>
                <a:fillRect l="0" t="0" r="-540000" b="0"/>
              </a:stretch>
            </a:blipFill>
          </p:spPr>
        </p:sp>
      </p:grpSp>
    </p:spTree>
  </p:cSld>
  <p:clrMapOvr>
    <a:masterClrMapping/>
  </p:clrMapOvr>
  <p:transition spd="fast">
    <p:fade/>
  </p:transition>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F4F4F4"/>
        </a:solidFill>
      </p:bgPr>
    </p:bg>
    <p:spTree>
      <p:nvGrpSpPr>
        <p:cNvPr id="1" name=""/>
        <p:cNvGrpSpPr/>
        <p:nvPr/>
      </p:nvGrpSpPr>
      <p:grpSpPr>
        <a:xfrm>
          <a:off x="0" y="0"/>
          <a:ext cx="0" cy="0"/>
          <a:chOff x="0" y="0"/>
          <a:chExt cx="0" cy="0"/>
        </a:xfrm>
      </p:grpSpPr>
      <p:grpSp>
        <p:nvGrpSpPr>
          <p:cNvPr name="Group 2" id="2"/>
          <p:cNvGrpSpPr/>
          <p:nvPr/>
        </p:nvGrpSpPr>
        <p:grpSpPr>
          <a:xfrm rot="0">
            <a:off x="-1540649" y="7177783"/>
            <a:ext cx="2290566" cy="2290566"/>
            <a:chOff x="0" y="0"/>
            <a:chExt cx="812800" cy="812800"/>
          </a:xfrm>
        </p:grpSpPr>
        <p:sp>
          <p:nvSpPr>
            <p:cNvPr name="Freeform 3" id="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00" cap="sq">
              <a:solidFill>
                <a:srgbClr val="1D1F48">
                  <a:alpha val="15686"/>
                </a:srgbClr>
              </a:solidFill>
              <a:prstDash val="solid"/>
              <a:miter/>
            </a:ln>
          </p:spPr>
        </p:sp>
        <p:sp>
          <p:nvSpPr>
            <p:cNvPr name="TextBox 4" id="4"/>
            <p:cNvSpPr txBox="true"/>
            <p:nvPr/>
          </p:nvSpPr>
          <p:spPr>
            <a:xfrm>
              <a:off x="76200" y="38100"/>
              <a:ext cx="660400" cy="698500"/>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16210514" y="-1782102"/>
            <a:ext cx="3564204" cy="3564204"/>
            <a:chOff x="0" y="0"/>
            <a:chExt cx="812800" cy="812800"/>
          </a:xfrm>
        </p:grpSpPr>
        <p:sp>
          <p:nvSpPr>
            <p:cNvPr name="Freeform 6" id="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00" cap="sq">
              <a:solidFill>
                <a:srgbClr val="1D1F48">
                  <a:alpha val="15686"/>
                </a:srgbClr>
              </a:solidFill>
              <a:prstDash val="solid"/>
              <a:miter/>
            </a:ln>
          </p:spPr>
        </p:sp>
        <p:sp>
          <p:nvSpPr>
            <p:cNvPr name="TextBox 7" id="7"/>
            <p:cNvSpPr txBox="true"/>
            <p:nvPr/>
          </p:nvSpPr>
          <p:spPr>
            <a:xfrm>
              <a:off x="76200" y="38100"/>
              <a:ext cx="660400" cy="698500"/>
            </a:xfrm>
            <a:prstGeom prst="rect">
              <a:avLst/>
            </a:prstGeom>
          </p:spPr>
          <p:txBody>
            <a:bodyPr anchor="ctr" rtlCol="false" tIns="50800" lIns="50800" bIns="50800" rIns="50800"/>
            <a:lstStyle/>
            <a:p>
              <a:pPr algn="ctr">
                <a:lnSpc>
                  <a:spcPts val="2659"/>
                </a:lnSpc>
                <a:spcBef>
                  <a:spcPct val="0"/>
                </a:spcBef>
              </a:pPr>
            </a:p>
          </p:txBody>
        </p:sp>
      </p:grpSp>
      <p:sp>
        <p:nvSpPr>
          <p:cNvPr name="Freeform 8" id="8"/>
          <p:cNvSpPr/>
          <p:nvPr/>
        </p:nvSpPr>
        <p:spPr>
          <a:xfrm flipH="false" flipV="false" rot="0">
            <a:off x="7401627" y="5146374"/>
            <a:ext cx="3086530" cy="466838"/>
          </a:xfrm>
          <a:custGeom>
            <a:avLst/>
            <a:gdLst/>
            <a:ahLst/>
            <a:cxnLst/>
            <a:rect r="r" b="b" t="t" l="l"/>
            <a:pathLst>
              <a:path h="466838" w="3086530">
                <a:moveTo>
                  <a:pt x="0" y="0"/>
                </a:moveTo>
                <a:lnTo>
                  <a:pt x="3086530" y="0"/>
                </a:lnTo>
                <a:lnTo>
                  <a:pt x="3086530" y="466837"/>
                </a:lnTo>
                <a:lnTo>
                  <a:pt x="0" y="466837"/>
                </a:lnTo>
                <a:lnTo>
                  <a:pt x="0" y="0"/>
                </a:lnTo>
                <a:close/>
              </a:path>
            </a:pathLst>
          </a:custGeom>
          <a:blipFill>
            <a:blip r:embed="rId2"/>
            <a:stretch>
              <a:fillRect l="0" t="0" r="0" b="0"/>
            </a:stretch>
          </a:blipFill>
        </p:spPr>
      </p:sp>
      <p:grpSp>
        <p:nvGrpSpPr>
          <p:cNvPr name="Group 9" id="9"/>
          <p:cNvGrpSpPr/>
          <p:nvPr/>
        </p:nvGrpSpPr>
        <p:grpSpPr>
          <a:xfrm rot="0">
            <a:off x="6294961" y="3966883"/>
            <a:ext cx="234141" cy="234141"/>
            <a:chOff x="0" y="0"/>
            <a:chExt cx="812800" cy="812800"/>
          </a:xfrm>
        </p:grpSpPr>
        <p:sp>
          <p:nvSpPr>
            <p:cNvPr name="Freeform 10" id="10"/>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B200"/>
            </a:solidFill>
          </p:spPr>
        </p:sp>
        <p:sp>
          <p:nvSpPr>
            <p:cNvPr name="TextBox 11" id="11"/>
            <p:cNvSpPr txBox="true"/>
            <p:nvPr/>
          </p:nvSpPr>
          <p:spPr>
            <a:xfrm>
              <a:off x="76200" y="38100"/>
              <a:ext cx="660400" cy="698500"/>
            </a:xfrm>
            <a:prstGeom prst="rect">
              <a:avLst/>
            </a:prstGeom>
          </p:spPr>
          <p:txBody>
            <a:bodyPr anchor="ctr" rtlCol="false" tIns="61595" lIns="61595" bIns="61595" rIns="61595"/>
            <a:lstStyle/>
            <a:p>
              <a:pPr algn="ctr">
                <a:lnSpc>
                  <a:spcPts val="2660"/>
                </a:lnSpc>
              </a:pPr>
            </a:p>
          </p:txBody>
        </p:sp>
      </p:grpSp>
      <p:grpSp>
        <p:nvGrpSpPr>
          <p:cNvPr name="Group 12" id="12"/>
          <p:cNvGrpSpPr/>
          <p:nvPr/>
        </p:nvGrpSpPr>
        <p:grpSpPr>
          <a:xfrm rot="0">
            <a:off x="6262755" y="6005955"/>
            <a:ext cx="266347" cy="266347"/>
            <a:chOff x="0" y="0"/>
            <a:chExt cx="812800" cy="812800"/>
          </a:xfrm>
        </p:grpSpPr>
        <p:sp>
          <p:nvSpPr>
            <p:cNvPr name="Freeform 13" id="1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880A5"/>
            </a:solidFill>
          </p:spPr>
        </p:sp>
        <p:sp>
          <p:nvSpPr>
            <p:cNvPr name="TextBox 14" id="14"/>
            <p:cNvSpPr txBox="true"/>
            <p:nvPr/>
          </p:nvSpPr>
          <p:spPr>
            <a:xfrm>
              <a:off x="76200" y="38100"/>
              <a:ext cx="660400" cy="698500"/>
            </a:xfrm>
            <a:prstGeom prst="rect">
              <a:avLst/>
            </a:prstGeom>
          </p:spPr>
          <p:txBody>
            <a:bodyPr anchor="ctr" rtlCol="false" tIns="61595" lIns="61595" bIns="61595" rIns="61595"/>
            <a:lstStyle/>
            <a:p>
              <a:pPr algn="ctr">
                <a:lnSpc>
                  <a:spcPts val="2660"/>
                </a:lnSpc>
              </a:pPr>
            </a:p>
          </p:txBody>
        </p:sp>
      </p:grpSp>
      <p:grpSp>
        <p:nvGrpSpPr>
          <p:cNvPr name="Group 15" id="15"/>
          <p:cNvGrpSpPr/>
          <p:nvPr/>
        </p:nvGrpSpPr>
        <p:grpSpPr>
          <a:xfrm rot="0">
            <a:off x="10578991" y="6524489"/>
            <a:ext cx="254624" cy="254624"/>
            <a:chOff x="0" y="0"/>
            <a:chExt cx="812800" cy="812800"/>
          </a:xfrm>
        </p:grpSpPr>
        <p:sp>
          <p:nvSpPr>
            <p:cNvPr name="Freeform 16" id="1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411AA"/>
            </a:solidFill>
          </p:spPr>
        </p:sp>
        <p:sp>
          <p:nvSpPr>
            <p:cNvPr name="TextBox 17" id="17"/>
            <p:cNvSpPr txBox="true"/>
            <p:nvPr/>
          </p:nvSpPr>
          <p:spPr>
            <a:xfrm>
              <a:off x="76200" y="38100"/>
              <a:ext cx="660400" cy="698500"/>
            </a:xfrm>
            <a:prstGeom prst="rect">
              <a:avLst/>
            </a:prstGeom>
          </p:spPr>
          <p:txBody>
            <a:bodyPr anchor="ctr" rtlCol="false" tIns="61595" lIns="61595" bIns="61595" rIns="61595"/>
            <a:lstStyle/>
            <a:p>
              <a:pPr algn="ctr">
                <a:lnSpc>
                  <a:spcPts val="2660"/>
                </a:lnSpc>
              </a:pPr>
            </a:p>
          </p:txBody>
        </p:sp>
      </p:grpSp>
      <p:grpSp>
        <p:nvGrpSpPr>
          <p:cNvPr name="Group 18" id="18"/>
          <p:cNvGrpSpPr/>
          <p:nvPr/>
        </p:nvGrpSpPr>
        <p:grpSpPr>
          <a:xfrm rot="0">
            <a:off x="11515412" y="4201023"/>
            <a:ext cx="323684" cy="323684"/>
            <a:chOff x="0" y="0"/>
            <a:chExt cx="812800" cy="812800"/>
          </a:xfrm>
        </p:grpSpPr>
        <p:sp>
          <p:nvSpPr>
            <p:cNvPr name="Freeform 19" id="1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51FF"/>
            </a:solidFill>
          </p:spPr>
        </p:sp>
        <p:sp>
          <p:nvSpPr>
            <p:cNvPr name="TextBox 20" id="20"/>
            <p:cNvSpPr txBox="true"/>
            <p:nvPr/>
          </p:nvSpPr>
          <p:spPr>
            <a:xfrm>
              <a:off x="76200" y="38100"/>
              <a:ext cx="660400" cy="698500"/>
            </a:xfrm>
            <a:prstGeom prst="rect">
              <a:avLst/>
            </a:prstGeom>
          </p:spPr>
          <p:txBody>
            <a:bodyPr anchor="ctr" rtlCol="false" tIns="61595" lIns="61595" bIns="61595" rIns="61595"/>
            <a:lstStyle/>
            <a:p>
              <a:pPr algn="ctr">
                <a:lnSpc>
                  <a:spcPts val="2660"/>
                </a:lnSpc>
              </a:pPr>
            </a:p>
          </p:txBody>
        </p:sp>
      </p:grpSp>
      <p:grpSp>
        <p:nvGrpSpPr>
          <p:cNvPr name="Group 21" id="21"/>
          <p:cNvGrpSpPr/>
          <p:nvPr/>
        </p:nvGrpSpPr>
        <p:grpSpPr>
          <a:xfrm rot="0">
            <a:off x="6056142" y="5003238"/>
            <a:ext cx="206614" cy="206614"/>
            <a:chOff x="0" y="0"/>
            <a:chExt cx="812800" cy="812800"/>
          </a:xfrm>
        </p:grpSpPr>
        <p:sp>
          <p:nvSpPr>
            <p:cNvPr name="Freeform 22" id="22"/>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5757"/>
            </a:solidFill>
          </p:spPr>
        </p:sp>
        <p:sp>
          <p:nvSpPr>
            <p:cNvPr name="TextBox 23" id="23"/>
            <p:cNvSpPr txBox="true"/>
            <p:nvPr/>
          </p:nvSpPr>
          <p:spPr>
            <a:xfrm>
              <a:off x="76200" y="38100"/>
              <a:ext cx="660400" cy="698500"/>
            </a:xfrm>
            <a:prstGeom prst="rect">
              <a:avLst/>
            </a:prstGeom>
          </p:spPr>
          <p:txBody>
            <a:bodyPr anchor="ctr" rtlCol="false" tIns="61595" lIns="61595" bIns="61595" rIns="61595"/>
            <a:lstStyle/>
            <a:p>
              <a:pPr algn="ctr">
                <a:lnSpc>
                  <a:spcPts val="2660"/>
                </a:lnSpc>
              </a:pPr>
            </a:p>
          </p:txBody>
        </p:sp>
      </p:grpSp>
      <p:grpSp>
        <p:nvGrpSpPr>
          <p:cNvPr name="Group 24" id="24"/>
          <p:cNvGrpSpPr/>
          <p:nvPr/>
        </p:nvGrpSpPr>
        <p:grpSpPr>
          <a:xfrm rot="0">
            <a:off x="8054159" y="6859058"/>
            <a:ext cx="226542" cy="226542"/>
            <a:chOff x="0" y="0"/>
            <a:chExt cx="812800" cy="812800"/>
          </a:xfrm>
        </p:grpSpPr>
        <p:sp>
          <p:nvSpPr>
            <p:cNvPr name="Freeform 25" id="25"/>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6D958"/>
            </a:solidFill>
          </p:spPr>
        </p:sp>
        <p:sp>
          <p:nvSpPr>
            <p:cNvPr name="TextBox 26" id="26"/>
            <p:cNvSpPr txBox="true"/>
            <p:nvPr/>
          </p:nvSpPr>
          <p:spPr>
            <a:xfrm>
              <a:off x="76200" y="38100"/>
              <a:ext cx="660400" cy="698500"/>
            </a:xfrm>
            <a:prstGeom prst="rect">
              <a:avLst/>
            </a:prstGeom>
          </p:spPr>
          <p:txBody>
            <a:bodyPr anchor="ctr" rtlCol="false" tIns="61595" lIns="61595" bIns="61595" rIns="61595"/>
            <a:lstStyle/>
            <a:p>
              <a:pPr algn="ctr">
                <a:lnSpc>
                  <a:spcPts val="2660"/>
                </a:lnSpc>
              </a:pPr>
            </a:p>
          </p:txBody>
        </p:sp>
      </p:grpSp>
      <p:grpSp>
        <p:nvGrpSpPr>
          <p:cNvPr name="Group 27" id="27"/>
          <p:cNvGrpSpPr/>
          <p:nvPr/>
        </p:nvGrpSpPr>
        <p:grpSpPr>
          <a:xfrm rot="0">
            <a:off x="12239957" y="5613211"/>
            <a:ext cx="161842" cy="161842"/>
            <a:chOff x="0" y="0"/>
            <a:chExt cx="812800" cy="812800"/>
          </a:xfrm>
        </p:grpSpPr>
        <p:sp>
          <p:nvSpPr>
            <p:cNvPr name="Freeform 28" id="28"/>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15E80"/>
            </a:solidFill>
          </p:spPr>
        </p:sp>
        <p:sp>
          <p:nvSpPr>
            <p:cNvPr name="TextBox 29" id="29"/>
            <p:cNvSpPr txBox="true"/>
            <p:nvPr/>
          </p:nvSpPr>
          <p:spPr>
            <a:xfrm>
              <a:off x="76200" y="38100"/>
              <a:ext cx="660400" cy="698500"/>
            </a:xfrm>
            <a:prstGeom prst="rect">
              <a:avLst/>
            </a:prstGeom>
          </p:spPr>
          <p:txBody>
            <a:bodyPr anchor="ctr" rtlCol="false" tIns="61595" lIns="61595" bIns="61595" rIns="61595"/>
            <a:lstStyle/>
            <a:p>
              <a:pPr algn="ctr">
                <a:lnSpc>
                  <a:spcPts val="2660"/>
                </a:lnSpc>
              </a:pPr>
            </a:p>
          </p:txBody>
        </p:sp>
      </p:grpSp>
      <p:sp>
        <p:nvSpPr>
          <p:cNvPr name="Freeform 30" id="30"/>
          <p:cNvSpPr/>
          <p:nvPr/>
        </p:nvSpPr>
        <p:spPr>
          <a:xfrm flipH="false" flipV="false" rot="0">
            <a:off x="6258776" y="7332042"/>
            <a:ext cx="640107" cy="640107"/>
          </a:xfrm>
          <a:custGeom>
            <a:avLst/>
            <a:gdLst/>
            <a:ahLst/>
            <a:cxnLst/>
            <a:rect r="r" b="b" t="t" l="l"/>
            <a:pathLst>
              <a:path h="640107" w="640107">
                <a:moveTo>
                  <a:pt x="0" y="0"/>
                </a:moveTo>
                <a:lnTo>
                  <a:pt x="640107" y="0"/>
                </a:lnTo>
                <a:lnTo>
                  <a:pt x="640107" y="640107"/>
                </a:lnTo>
                <a:lnTo>
                  <a:pt x="0" y="640107"/>
                </a:lnTo>
                <a:lnTo>
                  <a:pt x="0" y="0"/>
                </a:lnTo>
                <a:close/>
              </a:path>
            </a:pathLst>
          </a:custGeom>
          <a:blipFill>
            <a:blip r:embed="rId3"/>
            <a:stretch>
              <a:fillRect l="0" t="0" r="0" b="0"/>
            </a:stretch>
          </a:blipFill>
        </p:spPr>
      </p:sp>
      <p:sp>
        <p:nvSpPr>
          <p:cNvPr name="Freeform 31" id="31"/>
          <p:cNvSpPr/>
          <p:nvPr/>
        </p:nvSpPr>
        <p:spPr>
          <a:xfrm flipH="false" flipV="false" rot="0">
            <a:off x="12239957" y="4073785"/>
            <a:ext cx="1413021" cy="745368"/>
          </a:xfrm>
          <a:custGeom>
            <a:avLst/>
            <a:gdLst/>
            <a:ahLst/>
            <a:cxnLst/>
            <a:rect r="r" b="b" t="t" l="l"/>
            <a:pathLst>
              <a:path h="745368" w="1413021">
                <a:moveTo>
                  <a:pt x="0" y="0"/>
                </a:moveTo>
                <a:lnTo>
                  <a:pt x="1413021" y="0"/>
                </a:lnTo>
                <a:lnTo>
                  <a:pt x="1413021" y="745368"/>
                </a:lnTo>
                <a:lnTo>
                  <a:pt x="0" y="745368"/>
                </a:lnTo>
                <a:lnTo>
                  <a:pt x="0" y="0"/>
                </a:lnTo>
                <a:close/>
              </a:path>
            </a:pathLst>
          </a:custGeom>
          <a:blipFill>
            <a:blip r:embed="rId4"/>
            <a:stretch>
              <a:fillRect l="0" t="0" r="0" b="0"/>
            </a:stretch>
          </a:blipFill>
        </p:spPr>
      </p:sp>
      <p:sp>
        <p:nvSpPr>
          <p:cNvPr name="Freeform 32" id="32"/>
          <p:cNvSpPr/>
          <p:nvPr/>
        </p:nvSpPr>
        <p:spPr>
          <a:xfrm flipH="false" flipV="false" rot="0">
            <a:off x="9235411" y="7665248"/>
            <a:ext cx="1763701" cy="460767"/>
          </a:xfrm>
          <a:custGeom>
            <a:avLst/>
            <a:gdLst/>
            <a:ahLst/>
            <a:cxnLst/>
            <a:rect r="r" b="b" t="t" l="l"/>
            <a:pathLst>
              <a:path h="460767" w="1763701">
                <a:moveTo>
                  <a:pt x="0" y="0"/>
                </a:moveTo>
                <a:lnTo>
                  <a:pt x="1763701" y="0"/>
                </a:lnTo>
                <a:lnTo>
                  <a:pt x="1763701" y="460767"/>
                </a:lnTo>
                <a:lnTo>
                  <a:pt x="0" y="460767"/>
                </a:lnTo>
                <a:lnTo>
                  <a:pt x="0" y="0"/>
                </a:lnTo>
                <a:close/>
              </a:path>
            </a:pathLst>
          </a:custGeom>
          <a:blipFill>
            <a:blip r:embed="rId5"/>
            <a:stretch>
              <a:fillRect l="0" t="0" r="0" b="0"/>
            </a:stretch>
          </a:blipFill>
        </p:spPr>
      </p:sp>
      <p:sp>
        <p:nvSpPr>
          <p:cNvPr name="Freeform 33" id="33"/>
          <p:cNvSpPr/>
          <p:nvPr/>
        </p:nvSpPr>
        <p:spPr>
          <a:xfrm flipH="false" flipV="false" rot="0">
            <a:off x="3958086" y="6283789"/>
            <a:ext cx="1477026" cy="481401"/>
          </a:xfrm>
          <a:custGeom>
            <a:avLst/>
            <a:gdLst/>
            <a:ahLst/>
            <a:cxnLst/>
            <a:rect r="r" b="b" t="t" l="l"/>
            <a:pathLst>
              <a:path h="481401" w="1477026">
                <a:moveTo>
                  <a:pt x="0" y="0"/>
                </a:moveTo>
                <a:lnTo>
                  <a:pt x="1477026" y="0"/>
                </a:lnTo>
                <a:lnTo>
                  <a:pt x="1477026" y="481401"/>
                </a:lnTo>
                <a:lnTo>
                  <a:pt x="0" y="481401"/>
                </a:lnTo>
                <a:lnTo>
                  <a:pt x="0" y="0"/>
                </a:lnTo>
                <a:close/>
              </a:path>
            </a:pathLst>
          </a:custGeom>
          <a:blipFill>
            <a:blip r:embed="rId6"/>
            <a:stretch>
              <a:fillRect l="0" t="0" r="0" b="0"/>
            </a:stretch>
          </a:blipFill>
        </p:spPr>
      </p:sp>
      <p:sp>
        <p:nvSpPr>
          <p:cNvPr name="Freeform 34" id="34"/>
          <p:cNvSpPr/>
          <p:nvPr/>
        </p:nvSpPr>
        <p:spPr>
          <a:xfrm flipH="false" flipV="false" rot="0">
            <a:off x="7287865" y="3092306"/>
            <a:ext cx="1389013" cy="610345"/>
          </a:xfrm>
          <a:custGeom>
            <a:avLst/>
            <a:gdLst/>
            <a:ahLst/>
            <a:cxnLst/>
            <a:rect r="r" b="b" t="t" l="l"/>
            <a:pathLst>
              <a:path h="610345" w="1389013">
                <a:moveTo>
                  <a:pt x="0" y="0"/>
                </a:moveTo>
                <a:lnTo>
                  <a:pt x="1389013" y="0"/>
                </a:lnTo>
                <a:lnTo>
                  <a:pt x="1389013" y="610345"/>
                </a:lnTo>
                <a:lnTo>
                  <a:pt x="0" y="610345"/>
                </a:lnTo>
                <a:lnTo>
                  <a:pt x="0" y="0"/>
                </a:lnTo>
                <a:close/>
              </a:path>
            </a:pathLst>
          </a:custGeom>
          <a:blipFill>
            <a:blip r:embed="rId7"/>
            <a:stretch>
              <a:fillRect l="0" t="0" r="-1317" b="-29122"/>
            </a:stretch>
          </a:blipFill>
        </p:spPr>
      </p:sp>
      <p:sp>
        <p:nvSpPr>
          <p:cNvPr name="Freeform 35" id="35"/>
          <p:cNvSpPr/>
          <p:nvPr/>
        </p:nvSpPr>
        <p:spPr>
          <a:xfrm flipH="false" flipV="false" rot="0">
            <a:off x="9916236" y="3093689"/>
            <a:ext cx="1132181" cy="794217"/>
          </a:xfrm>
          <a:custGeom>
            <a:avLst/>
            <a:gdLst/>
            <a:ahLst/>
            <a:cxnLst/>
            <a:rect r="r" b="b" t="t" l="l"/>
            <a:pathLst>
              <a:path h="794217" w="1132181">
                <a:moveTo>
                  <a:pt x="0" y="0"/>
                </a:moveTo>
                <a:lnTo>
                  <a:pt x="1132182" y="0"/>
                </a:lnTo>
                <a:lnTo>
                  <a:pt x="1132182" y="794217"/>
                </a:lnTo>
                <a:lnTo>
                  <a:pt x="0" y="794217"/>
                </a:lnTo>
                <a:lnTo>
                  <a:pt x="0" y="0"/>
                </a:lnTo>
                <a:close/>
              </a:path>
            </a:pathLst>
          </a:custGeom>
          <a:blipFill>
            <a:blip r:embed="rId8"/>
            <a:stretch>
              <a:fillRect l="0" t="0" r="0" b="0"/>
            </a:stretch>
          </a:blipFill>
        </p:spPr>
      </p:sp>
      <p:sp>
        <p:nvSpPr>
          <p:cNvPr name="Freeform 36" id="36"/>
          <p:cNvSpPr/>
          <p:nvPr/>
        </p:nvSpPr>
        <p:spPr>
          <a:xfrm flipH="false" flipV="false" rot="0">
            <a:off x="3958086" y="5048009"/>
            <a:ext cx="1192459" cy="293643"/>
          </a:xfrm>
          <a:custGeom>
            <a:avLst/>
            <a:gdLst/>
            <a:ahLst/>
            <a:cxnLst/>
            <a:rect r="r" b="b" t="t" l="l"/>
            <a:pathLst>
              <a:path h="293643" w="1192459">
                <a:moveTo>
                  <a:pt x="0" y="0"/>
                </a:moveTo>
                <a:lnTo>
                  <a:pt x="1192459" y="0"/>
                </a:lnTo>
                <a:lnTo>
                  <a:pt x="1192459" y="293643"/>
                </a:lnTo>
                <a:lnTo>
                  <a:pt x="0" y="293643"/>
                </a:lnTo>
                <a:lnTo>
                  <a:pt x="0" y="0"/>
                </a:lnTo>
                <a:close/>
              </a:path>
            </a:pathLst>
          </a:custGeom>
          <a:blipFill>
            <a:blip r:embed="rId9"/>
            <a:stretch>
              <a:fillRect l="0" t="0" r="0" b="0"/>
            </a:stretch>
          </a:blipFill>
        </p:spPr>
      </p:sp>
      <p:sp>
        <p:nvSpPr>
          <p:cNvPr name="Freeform 37" id="37"/>
          <p:cNvSpPr/>
          <p:nvPr/>
        </p:nvSpPr>
        <p:spPr>
          <a:xfrm flipH="false" flipV="false" rot="0">
            <a:off x="4388378" y="3488083"/>
            <a:ext cx="1524334" cy="429135"/>
          </a:xfrm>
          <a:custGeom>
            <a:avLst/>
            <a:gdLst/>
            <a:ahLst/>
            <a:cxnLst/>
            <a:rect r="r" b="b" t="t" l="l"/>
            <a:pathLst>
              <a:path h="429135" w="1524334">
                <a:moveTo>
                  <a:pt x="0" y="0"/>
                </a:moveTo>
                <a:lnTo>
                  <a:pt x="1524334" y="0"/>
                </a:lnTo>
                <a:lnTo>
                  <a:pt x="1524334" y="429135"/>
                </a:lnTo>
                <a:lnTo>
                  <a:pt x="0" y="429135"/>
                </a:lnTo>
                <a:lnTo>
                  <a:pt x="0" y="0"/>
                </a:lnTo>
                <a:close/>
              </a:path>
            </a:pathLst>
          </a:custGeom>
          <a:blipFill>
            <a:blip r:embed="rId10"/>
            <a:stretch>
              <a:fillRect l="0" t="-57714" r="0" b="-64292"/>
            </a:stretch>
          </a:blipFill>
        </p:spPr>
      </p:sp>
      <p:sp>
        <p:nvSpPr>
          <p:cNvPr name="Freeform 38" id="38"/>
          <p:cNvSpPr/>
          <p:nvPr/>
        </p:nvSpPr>
        <p:spPr>
          <a:xfrm flipH="false" flipV="false" rot="0">
            <a:off x="13540284" y="5209851"/>
            <a:ext cx="1277242" cy="474534"/>
          </a:xfrm>
          <a:custGeom>
            <a:avLst/>
            <a:gdLst/>
            <a:ahLst/>
            <a:cxnLst/>
            <a:rect r="r" b="b" t="t" l="l"/>
            <a:pathLst>
              <a:path h="474534" w="1277242">
                <a:moveTo>
                  <a:pt x="0" y="0"/>
                </a:moveTo>
                <a:lnTo>
                  <a:pt x="1277242" y="0"/>
                </a:lnTo>
                <a:lnTo>
                  <a:pt x="1277242" y="474534"/>
                </a:lnTo>
                <a:lnTo>
                  <a:pt x="0" y="474534"/>
                </a:lnTo>
                <a:lnTo>
                  <a:pt x="0" y="0"/>
                </a:lnTo>
                <a:close/>
              </a:path>
            </a:pathLst>
          </a:custGeom>
          <a:blipFill>
            <a:blip r:embed="rId11"/>
            <a:stretch>
              <a:fillRect l="-3379" t="-21934" r="-6984" b="-26593"/>
            </a:stretch>
          </a:blipFill>
        </p:spPr>
      </p:sp>
      <p:grpSp>
        <p:nvGrpSpPr>
          <p:cNvPr name="Group 39" id="39"/>
          <p:cNvGrpSpPr/>
          <p:nvPr/>
        </p:nvGrpSpPr>
        <p:grpSpPr>
          <a:xfrm rot="0">
            <a:off x="9132104" y="4188177"/>
            <a:ext cx="206614" cy="206614"/>
            <a:chOff x="0" y="0"/>
            <a:chExt cx="812800" cy="812800"/>
          </a:xfrm>
        </p:grpSpPr>
        <p:sp>
          <p:nvSpPr>
            <p:cNvPr name="Freeform 40" id="40"/>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EEDB0"/>
            </a:solidFill>
          </p:spPr>
        </p:sp>
        <p:sp>
          <p:nvSpPr>
            <p:cNvPr name="TextBox 41" id="41"/>
            <p:cNvSpPr txBox="true"/>
            <p:nvPr/>
          </p:nvSpPr>
          <p:spPr>
            <a:xfrm>
              <a:off x="76200" y="38100"/>
              <a:ext cx="660400" cy="698500"/>
            </a:xfrm>
            <a:prstGeom prst="rect">
              <a:avLst/>
            </a:prstGeom>
          </p:spPr>
          <p:txBody>
            <a:bodyPr anchor="ctr" rtlCol="false" tIns="61595" lIns="61595" bIns="61595" rIns="61595"/>
            <a:lstStyle/>
            <a:p>
              <a:pPr algn="ctr">
                <a:lnSpc>
                  <a:spcPts val="2660"/>
                </a:lnSpc>
              </a:pPr>
            </a:p>
          </p:txBody>
        </p:sp>
      </p:grpSp>
      <p:sp>
        <p:nvSpPr>
          <p:cNvPr name="Freeform 42" id="42"/>
          <p:cNvSpPr/>
          <p:nvPr/>
        </p:nvSpPr>
        <p:spPr>
          <a:xfrm flipH="false" flipV="false" rot="0">
            <a:off x="12041853" y="6419116"/>
            <a:ext cx="1497621" cy="712833"/>
          </a:xfrm>
          <a:custGeom>
            <a:avLst/>
            <a:gdLst/>
            <a:ahLst/>
            <a:cxnLst/>
            <a:rect r="r" b="b" t="t" l="l"/>
            <a:pathLst>
              <a:path h="712833" w="1497621">
                <a:moveTo>
                  <a:pt x="0" y="0"/>
                </a:moveTo>
                <a:lnTo>
                  <a:pt x="1497621" y="0"/>
                </a:lnTo>
                <a:lnTo>
                  <a:pt x="1497621" y="712833"/>
                </a:lnTo>
                <a:lnTo>
                  <a:pt x="0" y="712833"/>
                </a:lnTo>
                <a:lnTo>
                  <a:pt x="0" y="0"/>
                </a:lnTo>
                <a:close/>
              </a:path>
            </a:pathLst>
          </a:custGeom>
          <a:blipFill>
            <a:blip r:embed="rId12"/>
            <a:stretch>
              <a:fillRect l="0" t="-56847" r="0" b="-53246"/>
            </a:stretch>
          </a:blipFill>
        </p:spPr>
      </p:sp>
      <p:sp>
        <p:nvSpPr>
          <p:cNvPr name="AutoShape 43" id="43"/>
          <p:cNvSpPr/>
          <p:nvPr/>
        </p:nvSpPr>
        <p:spPr>
          <a:xfrm flipV="true">
            <a:off x="9333725" y="3887906"/>
            <a:ext cx="1148602" cy="371758"/>
          </a:xfrm>
          <a:prstGeom prst="line">
            <a:avLst/>
          </a:prstGeom>
          <a:ln cap="flat" w="47625">
            <a:solidFill>
              <a:srgbClr val="E9E9EB"/>
            </a:solidFill>
            <a:prstDash val="solid"/>
            <a:headEnd type="none" len="sm" w="sm"/>
            <a:tailEnd type="none" len="sm" w="sm"/>
          </a:ln>
        </p:spPr>
      </p:sp>
      <p:sp>
        <p:nvSpPr>
          <p:cNvPr name="AutoShape 44" id="44"/>
          <p:cNvSpPr/>
          <p:nvPr/>
        </p:nvSpPr>
        <p:spPr>
          <a:xfrm flipH="true" flipV="true">
            <a:off x="10482327" y="3887906"/>
            <a:ext cx="1044490" cy="415164"/>
          </a:xfrm>
          <a:prstGeom prst="line">
            <a:avLst/>
          </a:prstGeom>
          <a:ln cap="flat" w="47625">
            <a:solidFill>
              <a:srgbClr val="E9E9EB"/>
            </a:solidFill>
            <a:prstDash val="solid"/>
            <a:headEnd type="none" len="sm" w="sm"/>
            <a:tailEnd type="none" len="sm" w="sm"/>
          </a:ln>
        </p:spPr>
      </p:sp>
      <p:sp>
        <p:nvSpPr>
          <p:cNvPr name="AutoShape 45" id="45"/>
          <p:cNvSpPr/>
          <p:nvPr/>
        </p:nvSpPr>
        <p:spPr>
          <a:xfrm>
            <a:off x="10791563" y="5375825"/>
            <a:ext cx="1450076" cy="301815"/>
          </a:xfrm>
          <a:prstGeom prst="line">
            <a:avLst/>
          </a:prstGeom>
          <a:ln cap="flat" w="47625">
            <a:solidFill>
              <a:srgbClr val="E9E9EB"/>
            </a:solidFill>
            <a:prstDash val="solid"/>
            <a:headEnd type="none" len="sm" w="sm"/>
            <a:tailEnd type="none" len="sm" w="sm"/>
          </a:ln>
        </p:spPr>
      </p:sp>
      <p:sp>
        <p:nvSpPr>
          <p:cNvPr name="AutoShape 46" id="46"/>
          <p:cNvSpPr/>
          <p:nvPr/>
        </p:nvSpPr>
        <p:spPr>
          <a:xfrm flipH="true" flipV="true">
            <a:off x="11837360" y="4386653"/>
            <a:ext cx="402597" cy="59816"/>
          </a:xfrm>
          <a:prstGeom prst="line">
            <a:avLst/>
          </a:prstGeom>
          <a:ln cap="flat" w="47625">
            <a:solidFill>
              <a:srgbClr val="E9E9EB"/>
            </a:solidFill>
            <a:prstDash val="solid"/>
            <a:headEnd type="none" len="sm" w="sm"/>
            <a:tailEnd type="none" len="sm" w="sm"/>
          </a:ln>
        </p:spPr>
      </p:sp>
      <p:sp>
        <p:nvSpPr>
          <p:cNvPr name="AutoShape 47" id="47"/>
          <p:cNvSpPr/>
          <p:nvPr/>
        </p:nvSpPr>
        <p:spPr>
          <a:xfrm flipH="true">
            <a:off x="12401722" y="5447118"/>
            <a:ext cx="1138562" cy="243441"/>
          </a:xfrm>
          <a:prstGeom prst="line">
            <a:avLst/>
          </a:prstGeom>
          <a:ln cap="flat" w="47625">
            <a:solidFill>
              <a:srgbClr val="E9E9EB"/>
            </a:solidFill>
            <a:prstDash val="solid"/>
            <a:headEnd type="none" len="sm" w="sm"/>
            <a:tailEnd type="none" len="sm" w="sm"/>
          </a:ln>
        </p:spPr>
      </p:sp>
      <p:sp>
        <p:nvSpPr>
          <p:cNvPr name="AutoShape 48" id="48"/>
          <p:cNvSpPr/>
          <p:nvPr/>
        </p:nvSpPr>
        <p:spPr>
          <a:xfrm>
            <a:off x="8944892" y="5879558"/>
            <a:ext cx="1644784" cy="721111"/>
          </a:xfrm>
          <a:prstGeom prst="line">
            <a:avLst/>
          </a:prstGeom>
          <a:ln cap="flat" w="47625">
            <a:solidFill>
              <a:srgbClr val="E9E9EB"/>
            </a:solidFill>
            <a:prstDash val="solid"/>
            <a:headEnd type="none" len="sm" w="sm"/>
            <a:tailEnd type="none" len="sm" w="sm"/>
          </a:ln>
        </p:spPr>
      </p:sp>
      <p:sp>
        <p:nvSpPr>
          <p:cNvPr name="AutoShape 49" id="49"/>
          <p:cNvSpPr/>
          <p:nvPr/>
        </p:nvSpPr>
        <p:spPr>
          <a:xfrm flipH="true">
            <a:off x="10117261" y="6761890"/>
            <a:ext cx="525056" cy="903359"/>
          </a:xfrm>
          <a:prstGeom prst="line">
            <a:avLst/>
          </a:prstGeom>
          <a:ln cap="flat" w="47625">
            <a:solidFill>
              <a:srgbClr val="E9E9EB"/>
            </a:solidFill>
            <a:prstDash val="solid"/>
            <a:headEnd type="none" len="sm" w="sm"/>
            <a:tailEnd type="none" len="sm" w="sm"/>
          </a:ln>
        </p:spPr>
      </p:sp>
      <p:sp>
        <p:nvSpPr>
          <p:cNvPr name="AutoShape 50" id="50"/>
          <p:cNvSpPr/>
          <p:nvPr/>
        </p:nvSpPr>
        <p:spPr>
          <a:xfrm flipV="true">
            <a:off x="10791563" y="4484704"/>
            <a:ext cx="779160" cy="891121"/>
          </a:xfrm>
          <a:prstGeom prst="line">
            <a:avLst/>
          </a:prstGeom>
          <a:ln cap="flat" w="47625">
            <a:solidFill>
              <a:srgbClr val="E9E9EB"/>
            </a:solidFill>
            <a:prstDash val="solid"/>
            <a:headEnd type="none" len="sm" w="sm"/>
            <a:tailEnd type="none" len="sm" w="sm"/>
          </a:ln>
        </p:spPr>
      </p:sp>
      <p:sp>
        <p:nvSpPr>
          <p:cNvPr name="AutoShape 51" id="51"/>
          <p:cNvSpPr/>
          <p:nvPr/>
        </p:nvSpPr>
        <p:spPr>
          <a:xfrm>
            <a:off x="6258776" y="5135036"/>
            <a:ext cx="839445" cy="240789"/>
          </a:xfrm>
          <a:prstGeom prst="line">
            <a:avLst/>
          </a:prstGeom>
          <a:ln cap="flat" w="47625">
            <a:solidFill>
              <a:srgbClr val="E9E9EB"/>
            </a:solidFill>
            <a:prstDash val="solid"/>
            <a:headEnd type="none" len="sm" w="sm"/>
            <a:tailEnd type="none" len="sm" w="sm"/>
          </a:ln>
        </p:spPr>
      </p:sp>
      <p:sp>
        <p:nvSpPr>
          <p:cNvPr name="AutoShape 52" id="52"/>
          <p:cNvSpPr/>
          <p:nvPr/>
        </p:nvSpPr>
        <p:spPr>
          <a:xfrm flipH="true" flipV="true">
            <a:off x="6416114" y="6270782"/>
            <a:ext cx="162716" cy="1061260"/>
          </a:xfrm>
          <a:prstGeom prst="line">
            <a:avLst/>
          </a:prstGeom>
          <a:ln cap="flat" w="47625">
            <a:solidFill>
              <a:srgbClr val="E9E9EB"/>
            </a:solidFill>
            <a:prstDash val="solid"/>
            <a:headEnd type="none" len="sm" w="sm"/>
            <a:tailEnd type="none" len="sm" w="sm"/>
          </a:ln>
        </p:spPr>
      </p:sp>
      <p:sp>
        <p:nvSpPr>
          <p:cNvPr name="AutoShape 53" id="53"/>
          <p:cNvSpPr/>
          <p:nvPr/>
        </p:nvSpPr>
        <p:spPr>
          <a:xfrm flipH="true">
            <a:off x="6486099" y="5375825"/>
            <a:ext cx="612122" cy="665300"/>
          </a:xfrm>
          <a:prstGeom prst="line">
            <a:avLst/>
          </a:prstGeom>
          <a:ln cap="flat" w="47625">
            <a:solidFill>
              <a:srgbClr val="E9E9EB"/>
            </a:solidFill>
            <a:prstDash val="solid"/>
            <a:headEnd type="none" len="sm" w="sm"/>
            <a:tailEnd type="none" len="sm" w="sm"/>
          </a:ln>
        </p:spPr>
      </p:sp>
      <p:sp>
        <p:nvSpPr>
          <p:cNvPr name="AutoShape 54" id="54"/>
          <p:cNvSpPr/>
          <p:nvPr/>
        </p:nvSpPr>
        <p:spPr>
          <a:xfrm flipH="true">
            <a:off x="6898883" y="7025840"/>
            <a:ext cx="1168687" cy="626255"/>
          </a:xfrm>
          <a:prstGeom prst="line">
            <a:avLst/>
          </a:prstGeom>
          <a:ln cap="flat" w="47625">
            <a:solidFill>
              <a:srgbClr val="E9E9EB"/>
            </a:solidFill>
            <a:prstDash val="solid"/>
            <a:headEnd type="none" len="sm" w="sm"/>
            <a:tailEnd type="none" len="sm" w="sm"/>
          </a:ln>
        </p:spPr>
      </p:sp>
      <p:sp>
        <p:nvSpPr>
          <p:cNvPr name="AutoShape 55" id="55"/>
          <p:cNvSpPr/>
          <p:nvPr/>
        </p:nvSpPr>
        <p:spPr>
          <a:xfrm>
            <a:off x="8253119" y="7046411"/>
            <a:ext cx="982292" cy="849221"/>
          </a:xfrm>
          <a:prstGeom prst="line">
            <a:avLst/>
          </a:prstGeom>
          <a:ln cap="flat" w="47625">
            <a:solidFill>
              <a:srgbClr val="E9E9EB"/>
            </a:solidFill>
            <a:prstDash val="solid"/>
            <a:headEnd type="none" len="sm" w="sm"/>
            <a:tailEnd type="none" len="sm" w="sm"/>
          </a:ln>
        </p:spPr>
      </p:sp>
      <p:sp>
        <p:nvSpPr>
          <p:cNvPr name="AutoShape 56" id="56"/>
          <p:cNvSpPr/>
          <p:nvPr/>
        </p:nvSpPr>
        <p:spPr>
          <a:xfrm flipH="true">
            <a:off x="8233100" y="5879558"/>
            <a:ext cx="711792" cy="1000468"/>
          </a:xfrm>
          <a:prstGeom prst="line">
            <a:avLst/>
          </a:prstGeom>
          <a:ln cap="flat" w="47625">
            <a:solidFill>
              <a:srgbClr val="E9E9EB"/>
            </a:solidFill>
            <a:prstDash val="solid"/>
            <a:headEnd type="none" len="sm" w="sm"/>
            <a:tailEnd type="none" len="sm" w="sm"/>
          </a:ln>
        </p:spPr>
      </p:sp>
      <p:sp>
        <p:nvSpPr>
          <p:cNvPr name="AutoShape 57" id="57"/>
          <p:cNvSpPr/>
          <p:nvPr/>
        </p:nvSpPr>
        <p:spPr>
          <a:xfrm>
            <a:off x="6523845" y="4118745"/>
            <a:ext cx="2421047" cy="753347"/>
          </a:xfrm>
          <a:prstGeom prst="line">
            <a:avLst/>
          </a:prstGeom>
          <a:ln cap="flat" w="47625">
            <a:solidFill>
              <a:srgbClr val="E9E9EB"/>
            </a:solidFill>
            <a:prstDash val="solid"/>
            <a:headEnd type="none" len="sm" w="sm"/>
            <a:tailEnd type="none" len="sm" w="sm"/>
          </a:ln>
        </p:spPr>
      </p:sp>
      <p:sp>
        <p:nvSpPr>
          <p:cNvPr name="AutoShape 58" id="58"/>
          <p:cNvSpPr/>
          <p:nvPr/>
        </p:nvSpPr>
        <p:spPr>
          <a:xfrm flipH="true" flipV="true">
            <a:off x="5912712" y="3702651"/>
            <a:ext cx="406271" cy="310246"/>
          </a:xfrm>
          <a:prstGeom prst="line">
            <a:avLst/>
          </a:prstGeom>
          <a:ln cap="flat" w="47625">
            <a:solidFill>
              <a:srgbClr val="E9E9EB"/>
            </a:solidFill>
            <a:prstDash val="solid"/>
            <a:headEnd type="none" len="sm" w="sm"/>
            <a:tailEnd type="none" len="sm" w="sm"/>
          </a:ln>
        </p:spPr>
      </p:sp>
      <p:sp>
        <p:nvSpPr>
          <p:cNvPr name="AutoShape 59" id="59"/>
          <p:cNvSpPr/>
          <p:nvPr/>
        </p:nvSpPr>
        <p:spPr>
          <a:xfrm flipV="true">
            <a:off x="6525823" y="3702651"/>
            <a:ext cx="1456549" cy="353672"/>
          </a:xfrm>
          <a:prstGeom prst="line">
            <a:avLst/>
          </a:prstGeom>
          <a:ln cap="flat" w="47625">
            <a:solidFill>
              <a:srgbClr val="E9E9EB"/>
            </a:solidFill>
            <a:prstDash val="solid"/>
            <a:headEnd type="none" len="sm" w="sm"/>
            <a:tailEnd type="none" len="sm" w="sm"/>
          </a:ln>
        </p:spPr>
      </p:sp>
      <p:sp>
        <p:nvSpPr>
          <p:cNvPr name="AutoShape 60" id="60"/>
          <p:cNvSpPr/>
          <p:nvPr/>
        </p:nvSpPr>
        <p:spPr>
          <a:xfrm flipH="true">
            <a:off x="5150545" y="5115551"/>
            <a:ext cx="905983" cy="79280"/>
          </a:xfrm>
          <a:prstGeom prst="line">
            <a:avLst/>
          </a:prstGeom>
          <a:ln cap="flat" w="47625">
            <a:solidFill>
              <a:srgbClr val="E9E9EB"/>
            </a:solidFill>
            <a:prstDash val="solid"/>
            <a:headEnd type="none" len="sm" w="sm"/>
            <a:tailEnd type="none" len="sm" w="sm"/>
          </a:ln>
        </p:spPr>
      </p:sp>
      <p:sp>
        <p:nvSpPr>
          <p:cNvPr name="AutoShape 61" id="61"/>
          <p:cNvSpPr/>
          <p:nvPr/>
        </p:nvSpPr>
        <p:spPr>
          <a:xfrm flipH="true">
            <a:off x="4696599" y="5171315"/>
            <a:ext cx="1382365" cy="1112474"/>
          </a:xfrm>
          <a:prstGeom prst="line">
            <a:avLst/>
          </a:prstGeom>
          <a:ln cap="flat" w="47625">
            <a:solidFill>
              <a:srgbClr val="E9E9EB"/>
            </a:solidFill>
            <a:prstDash val="solid"/>
            <a:headEnd type="none" len="sm" w="sm"/>
            <a:tailEnd type="none" len="sm" w="sm"/>
          </a:ln>
        </p:spPr>
      </p:sp>
      <p:sp>
        <p:nvSpPr>
          <p:cNvPr name="AutoShape 62" id="62"/>
          <p:cNvSpPr/>
          <p:nvPr/>
        </p:nvSpPr>
        <p:spPr>
          <a:xfrm flipH="true" flipV="true">
            <a:off x="5150545" y="3917218"/>
            <a:ext cx="942073" cy="1110545"/>
          </a:xfrm>
          <a:prstGeom prst="line">
            <a:avLst/>
          </a:prstGeom>
          <a:ln cap="flat" w="47625">
            <a:solidFill>
              <a:srgbClr val="E9E9EB"/>
            </a:solidFill>
            <a:prstDash val="solid"/>
            <a:headEnd type="none" len="sm" w="sm"/>
            <a:tailEnd type="none" len="sm" w="sm"/>
          </a:ln>
        </p:spPr>
      </p:sp>
      <p:sp>
        <p:nvSpPr>
          <p:cNvPr name="AutoShape 63" id="63"/>
          <p:cNvSpPr/>
          <p:nvPr/>
        </p:nvSpPr>
        <p:spPr>
          <a:xfrm flipH="true">
            <a:off x="8944892" y="4383891"/>
            <a:ext cx="244281" cy="488201"/>
          </a:xfrm>
          <a:prstGeom prst="line">
            <a:avLst/>
          </a:prstGeom>
          <a:ln cap="flat" w="47625">
            <a:solidFill>
              <a:srgbClr val="E9E9EB"/>
            </a:solidFill>
            <a:prstDash val="solid"/>
            <a:headEnd type="none" len="sm" w="sm"/>
            <a:tailEnd type="none" len="sm" w="sm"/>
          </a:ln>
        </p:spPr>
      </p:sp>
      <p:sp>
        <p:nvSpPr>
          <p:cNvPr name="AutoShape 64" id="64"/>
          <p:cNvSpPr/>
          <p:nvPr/>
        </p:nvSpPr>
        <p:spPr>
          <a:xfrm>
            <a:off x="10791563" y="5375825"/>
            <a:ext cx="1250290" cy="1399707"/>
          </a:xfrm>
          <a:prstGeom prst="line">
            <a:avLst/>
          </a:prstGeom>
          <a:ln cap="flat" w="47625">
            <a:solidFill>
              <a:srgbClr val="E9E9EB"/>
            </a:solidFill>
            <a:prstDash val="solid"/>
            <a:headEnd type="none" len="sm" w="sm"/>
            <a:tailEnd type="none" len="sm" w="sm"/>
          </a:ln>
        </p:spPr>
      </p:sp>
      <p:sp>
        <p:nvSpPr>
          <p:cNvPr name="AutoShape 65" id="65"/>
          <p:cNvSpPr/>
          <p:nvPr/>
        </p:nvSpPr>
        <p:spPr>
          <a:xfrm>
            <a:off x="10833081" y="6663547"/>
            <a:ext cx="1208772" cy="111985"/>
          </a:xfrm>
          <a:prstGeom prst="line">
            <a:avLst/>
          </a:prstGeom>
          <a:ln cap="flat" w="47625">
            <a:solidFill>
              <a:srgbClr val="E9E9EB"/>
            </a:solidFill>
            <a:prstDash val="solid"/>
            <a:headEnd type="none" len="sm" w="sm"/>
            <a:tailEnd type="none" len="sm" w="sm"/>
          </a:ln>
        </p:spPr>
      </p:sp>
      <p:sp>
        <p:nvSpPr>
          <p:cNvPr name="AutoShape 66" id="66"/>
          <p:cNvSpPr/>
          <p:nvPr/>
        </p:nvSpPr>
        <p:spPr>
          <a:xfrm flipV="true">
            <a:off x="12041853" y="5772506"/>
            <a:ext cx="258803" cy="1003026"/>
          </a:xfrm>
          <a:prstGeom prst="line">
            <a:avLst/>
          </a:prstGeom>
          <a:ln cap="flat" w="47625">
            <a:solidFill>
              <a:srgbClr val="E9E9EB"/>
            </a:solidFill>
            <a:prstDash val="solid"/>
            <a:headEnd type="none" len="sm" w="sm"/>
            <a:tailEnd type="none" len="sm" w="sm"/>
          </a:ln>
        </p:spPr>
      </p:sp>
      <p:sp>
        <p:nvSpPr>
          <p:cNvPr name="AutoShape 67" id="67"/>
          <p:cNvSpPr/>
          <p:nvPr/>
        </p:nvSpPr>
        <p:spPr>
          <a:xfrm flipV="true">
            <a:off x="4696599" y="6139129"/>
            <a:ext cx="1566156" cy="144660"/>
          </a:xfrm>
          <a:prstGeom prst="line">
            <a:avLst/>
          </a:prstGeom>
          <a:ln cap="flat" w="47625">
            <a:solidFill>
              <a:srgbClr val="E9E9EB"/>
            </a:solidFill>
            <a:prstDash val="solid"/>
            <a:headEnd type="none" len="sm" w="sm"/>
            <a:tailEnd type="none" len="sm" w="sm"/>
          </a:ln>
        </p:spPr>
      </p:sp>
      <p:sp>
        <p:nvSpPr>
          <p:cNvPr name="Freeform 68" id="68"/>
          <p:cNvSpPr/>
          <p:nvPr/>
        </p:nvSpPr>
        <p:spPr>
          <a:xfrm flipH="false" flipV="false" rot="0">
            <a:off x="12562596" y="3215749"/>
            <a:ext cx="1489852" cy="363458"/>
          </a:xfrm>
          <a:custGeom>
            <a:avLst/>
            <a:gdLst/>
            <a:ahLst/>
            <a:cxnLst/>
            <a:rect r="r" b="b" t="t" l="l"/>
            <a:pathLst>
              <a:path h="363458" w="1489852">
                <a:moveTo>
                  <a:pt x="0" y="0"/>
                </a:moveTo>
                <a:lnTo>
                  <a:pt x="1489852" y="0"/>
                </a:lnTo>
                <a:lnTo>
                  <a:pt x="1489852" y="363458"/>
                </a:lnTo>
                <a:lnTo>
                  <a:pt x="0" y="363458"/>
                </a:lnTo>
                <a:lnTo>
                  <a:pt x="0" y="0"/>
                </a:lnTo>
                <a:close/>
              </a:path>
            </a:pathLst>
          </a:custGeom>
          <a:blipFill>
            <a:blip r:embed="rId13"/>
            <a:stretch>
              <a:fillRect l="0" t="0" r="0" b="0"/>
            </a:stretch>
          </a:blipFill>
        </p:spPr>
      </p:sp>
      <p:sp>
        <p:nvSpPr>
          <p:cNvPr name="AutoShape 69" id="69"/>
          <p:cNvSpPr/>
          <p:nvPr/>
        </p:nvSpPr>
        <p:spPr>
          <a:xfrm flipV="true">
            <a:off x="11786643" y="3397478"/>
            <a:ext cx="775954" cy="846109"/>
          </a:xfrm>
          <a:prstGeom prst="line">
            <a:avLst/>
          </a:prstGeom>
          <a:ln cap="flat" w="47625">
            <a:solidFill>
              <a:srgbClr val="E9E9EB"/>
            </a:solidFill>
            <a:prstDash val="solid"/>
            <a:headEnd type="none" len="sm" w="sm"/>
            <a:tailEnd type="none" len="sm" w="sm"/>
          </a:ln>
        </p:spPr>
      </p:sp>
      <p:sp>
        <p:nvSpPr>
          <p:cNvPr name="Freeform 70" id="70"/>
          <p:cNvSpPr/>
          <p:nvPr/>
        </p:nvSpPr>
        <p:spPr>
          <a:xfrm flipH="false" flipV="false" rot="0">
            <a:off x="11877402" y="7613398"/>
            <a:ext cx="1048794" cy="563727"/>
          </a:xfrm>
          <a:custGeom>
            <a:avLst/>
            <a:gdLst/>
            <a:ahLst/>
            <a:cxnLst/>
            <a:rect r="r" b="b" t="t" l="l"/>
            <a:pathLst>
              <a:path h="563727" w="1048794">
                <a:moveTo>
                  <a:pt x="0" y="0"/>
                </a:moveTo>
                <a:lnTo>
                  <a:pt x="1048795" y="0"/>
                </a:lnTo>
                <a:lnTo>
                  <a:pt x="1048795" y="563727"/>
                </a:lnTo>
                <a:lnTo>
                  <a:pt x="0" y="563727"/>
                </a:lnTo>
                <a:lnTo>
                  <a:pt x="0" y="0"/>
                </a:lnTo>
                <a:close/>
              </a:path>
            </a:pathLst>
          </a:custGeom>
          <a:blipFill>
            <a:blip r:embed="rId14"/>
            <a:stretch>
              <a:fillRect l="0" t="0" r="0" b="0"/>
            </a:stretch>
          </a:blipFill>
        </p:spPr>
      </p:sp>
      <p:sp>
        <p:nvSpPr>
          <p:cNvPr name="TextBox 71" id="71"/>
          <p:cNvSpPr txBox="true"/>
          <p:nvPr/>
        </p:nvSpPr>
        <p:spPr>
          <a:xfrm rot="0">
            <a:off x="5266164" y="844177"/>
            <a:ext cx="7928649" cy="489821"/>
          </a:xfrm>
          <a:prstGeom prst="rect">
            <a:avLst/>
          </a:prstGeom>
        </p:spPr>
        <p:txBody>
          <a:bodyPr anchor="t" rtlCol="false" tIns="0" lIns="0" bIns="0" rIns="0">
            <a:spAutoFit/>
          </a:bodyPr>
          <a:lstStyle/>
          <a:p>
            <a:pPr algn="ctr">
              <a:lnSpc>
                <a:spcPts val="3652"/>
              </a:lnSpc>
            </a:pPr>
            <a:r>
              <a:rPr lang="en-US" b="true" sz="3320">
                <a:solidFill>
                  <a:srgbClr val="1F1D49"/>
                </a:solidFill>
                <a:latin typeface="Sofia Pro Heavy"/>
                <a:ea typeface="Sofia Pro Heavy"/>
                <a:cs typeface="Sofia Pro Heavy"/>
                <a:sym typeface="Sofia Pro Heavy"/>
              </a:rPr>
              <a:t>OUR SOFTWARE TEST ECOSYSTEM</a:t>
            </a:r>
          </a:p>
        </p:txBody>
      </p:sp>
      <p:sp>
        <p:nvSpPr>
          <p:cNvPr name="TextBox 72" id="72"/>
          <p:cNvSpPr txBox="true"/>
          <p:nvPr/>
        </p:nvSpPr>
        <p:spPr>
          <a:xfrm rot="0">
            <a:off x="3567585" y="1600698"/>
            <a:ext cx="11640442" cy="410433"/>
          </a:xfrm>
          <a:prstGeom prst="rect">
            <a:avLst/>
          </a:prstGeom>
        </p:spPr>
        <p:txBody>
          <a:bodyPr anchor="t" rtlCol="false" tIns="0" lIns="0" bIns="0" rIns="0">
            <a:spAutoFit/>
          </a:bodyPr>
          <a:lstStyle/>
          <a:p>
            <a:pPr algn="ctr">
              <a:lnSpc>
                <a:spcPts val="3033"/>
              </a:lnSpc>
            </a:pPr>
            <a:r>
              <a:rPr lang="en-US" sz="3033">
                <a:solidFill>
                  <a:srgbClr val="1F1D49"/>
                </a:solidFill>
                <a:latin typeface="SF Pro Display"/>
                <a:ea typeface="SF Pro Display"/>
                <a:cs typeface="SF Pro Display"/>
                <a:sym typeface="SF Pro Display"/>
              </a:rPr>
              <a:t>Our tests cover the tools professionals use everyday</a:t>
            </a:r>
          </a:p>
        </p:txBody>
      </p:sp>
      <p:sp>
        <p:nvSpPr>
          <p:cNvPr name="TextBox 73" id="73"/>
          <p:cNvSpPr txBox="true"/>
          <p:nvPr/>
        </p:nvSpPr>
        <p:spPr>
          <a:xfrm rot="0">
            <a:off x="4321062" y="9305925"/>
            <a:ext cx="9736223" cy="410433"/>
          </a:xfrm>
          <a:prstGeom prst="rect">
            <a:avLst/>
          </a:prstGeom>
        </p:spPr>
        <p:txBody>
          <a:bodyPr anchor="t" rtlCol="false" tIns="0" lIns="0" bIns="0" rIns="0">
            <a:spAutoFit/>
          </a:bodyPr>
          <a:lstStyle/>
          <a:p>
            <a:pPr algn="ctr">
              <a:lnSpc>
                <a:spcPts val="3033"/>
              </a:lnSpc>
            </a:pPr>
            <a:r>
              <a:rPr lang="en-US" sz="3033">
                <a:solidFill>
                  <a:srgbClr val="1F1D49"/>
                </a:solidFill>
                <a:latin typeface="SF Pro Display"/>
                <a:ea typeface="SF Pro Display"/>
                <a:cs typeface="SF Pro Display"/>
                <a:sym typeface="SF Pro Display"/>
              </a:rPr>
              <a:t>Globally scalable across many industries and softwares</a:t>
            </a:r>
          </a:p>
        </p:txBody>
      </p:sp>
      <p:sp>
        <p:nvSpPr>
          <p:cNvPr name="AutoShape 74" id="74"/>
          <p:cNvSpPr/>
          <p:nvPr/>
        </p:nvSpPr>
        <p:spPr>
          <a:xfrm>
            <a:off x="10804699" y="6732595"/>
            <a:ext cx="1072703" cy="880803"/>
          </a:xfrm>
          <a:prstGeom prst="line">
            <a:avLst/>
          </a:prstGeom>
          <a:ln cap="flat" w="47625">
            <a:solidFill>
              <a:srgbClr val="E9E9EB"/>
            </a:solidFill>
            <a:prstDash val="solid"/>
            <a:headEnd type="none" len="sm" w="sm"/>
            <a:tailEnd type="none" len="sm" w="sm"/>
          </a:ln>
        </p:spPr>
      </p:sp>
    </p:spTree>
  </p:cSld>
  <p:clrMapOvr>
    <a:masterClrMapping/>
  </p:clrMapOvr>
  <p:transition spd="fast">
    <p:fade/>
  </p:transition>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3"/>
          <a:stretch>
            <a:fillRect/>
          </a:stretch>
        </p:blipFill>
        <p:spPr>
          <a:xfrm rot="0">
            <a:off x="9765576" y="1569582"/>
            <a:ext cx="11283930" cy="7693812"/>
          </a:xfrm>
          <a:prstGeom prst="rect">
            <a:avLst/>
          </a:prstGeom>
        </p:spPr>
      </p:pic>
      <p:sp>
        <p:nvSpPr>
          <p:cNvPr name="TextBox 3" id="3"/>
          <p:cNvSpPr txBox="true"/>
          <p:nvPr/>
        </p:nvSpPr>
        <p:spPr>
          <a:xfrm rot="0">
            <a:off x="1028700" y="788552"/>
            <a:ext cx="6951224" cy="489821"/>
          </a:xfrm>
          <a:prstGeom prst="rect">
            <a:avLst/>
          </a:prstGeom>
        </p:spPr>
        <p:txBody>
          <a:bodyPr anchor="t" rtlCol="false" tIns="0" lIns="0" bIns="0" rIns="0">
            <a:spAutoFit/>
          </a:bodyPr>
          <a:lstStyle/>
          <a:p>
            <a:pPr algn="l">
              <a:lnSpc>
                <a:spcPts val="3652"/>
              </a:lnSpc>
            </a:pPr>
            <a:r>
              <a:rPr lang="en-US" b="true" sz="3320">
                <a:solidFill>
                  <a:srgbClr val="1F1D49"/>
                </a:solidFill>
                <a:latin typeface="Sofia Pro Heavy"/>
                <a:ea typeface="Sofia Pro Heavy"/>
                <a:cs typeface="Sofia Pro Heavy"/>
                <a:sym typeface="Sofia Pro Heavy"/>
              </a:rPr>
              <a:t>THE TESTINVEST ADVANTAGE</a:t>
            </a:r>
          </a:p>
        </p:txBody>
      </p:sp>
      <p:grpSp>
        <p:nvGrpSpPr>
          <p:cNvPr name="Group 4" id="4"/>
          <p:cNvGrpSpPr/>
          <p:nvPr/>
        </p:nvGrpSpPr>
        <p:grpSpPr>
          <a:xfrm rot="0">
            <a:off x="14203332" y="9258300"/>
            <a:ext cx="3295475" cy="506422"/>
            <a:chOff x="0" y="0"/>
            <a:chExt cx="4393967" cy="675229"/>
          </a:xfrm>
        </p:grpSpPr>
        <p:sp>
          <p:nvSpPr>
            <p:cNvPr name="Freeform 5" id="5"/>
            <p:cNvSpPr/>
            <p:nvPr/>
          </p:nvSpPr>
          <p:spPr>
            <a:xfrm flipH="false" flipV="false" rot="0">
              <a:off x="739671" y="0"/>
              <a:ext cx="3654296" cy="661731"/>
            </a:xfrm>
            <a:custGeom>
              <a:avLst/>
              <a:gdLst/>
              <a:ahLst/>
              <a:cxnLst/>
              <a:rect r="r" b="b" t="t" l="l"/>
              <a:pathLst>
                <a:path h="661731" w="3654296">
                  <a:moveTo>
                    <a:pt x="0" y="0"/>
                  </a:moveTo>
                  <a:lnTo>
                    <a:pt x="3654296" y="0"/>
                  </a:lnTo>
                  <a:lnTo>
                    <a:pt x="3654296" y="661731"/>
                  </a:lnTo>
                  <a:lnTo>
                    <a:pt x="0" y="661731"/>
                  </a:lnTo>
                  <a:lnTo>
                    <a:pt x="0" y="0"/>
                  </a:lnTo>
                  <a:close/>
                </a:path>
              </a:pathLst>
            </a:custGeom>
            <a:blipFill>
              <a:blip r:embed="rId4">
                <a:extLst>
                  <a:ext uri="{96DAC541-7B7A-43D3-8B79-37D633B846F1}">
                    <asvg:svgBlip xmlns:asvg="http://schemas.microsoft.com/office/drawing/2016/SVG/main" r:embed="rId5"/>
                  </a:ext>
                </a:extLst>
              </a:blip>
              <a:stretch>
                <a:fillRect l="-19922" t="0" r="0" b="0"/>
              </a:stretch>
            </a:blipFill>
          </p:spPr>
        </p:sp>
        <p:sp>
          <p:nvSpPr>
            <p:cNvPr name="Freeform 6" id="6"/>
            <p:cNvSpPr/>
            <p:nvPr/>
          </p:nvSpPr>
          <p:spPr>
            <a:xfrm flipH="false" flipV="false" rot="0">
              <a:off x="0" y="0"/>
              <a:ext cx="698706" cy="675229"/>
            </a:xfrm>
            <a:custGeom>
              <a:avLst/>
              <a:gdLst/>
              <a:ahLst/>
              <a:cxnLst/>
              <a:rect r="r" b="b" t="t" l="l"/>
              <a:pathLst>
                <a:path h="675229" w="698706">
                  <a:moveTo>
                    <a:pt x="0" y="0"/>
                  </a:moveTo>
                  <a:lnTo>
                    <a:pt x="698706" y="0"/>
                  </a:lnTo>
                  <a:lnTo>
                    <a:pt x="698706" y="675229"/>
                  </a:lnTo>
                  <a:lnTo>
                    <a:pt x="0" y="675229"/>
                  </a:lnTo>
                  <a:lnTo>
                    <a:pt x="0" y="0"/>
                  </a:lnTo>
                  <a:close/>
                </a:path>
              </a:pathLst>
            </a:custGeom>
            <a:blipFill>
              <a:blip r:embed="rId6">
                <a:extLst>
                  <a:ext uri="{96DAC541-7B7A-43D3-8B79-37D633B846F1}">
                    <asvg:svgBlip xmlns:asvg="http://schemas.microsoft.com/office/drawing/2016/SVG/main" r:embed="rId7"/>
                  </a:ext>
                </a:extLst>
              </a:blip>
              <a:stretch>
                <a:fillRect l="0" t="0" r="-540000" b="0"/>
              </a:stretch>
            </a:blipFill>
          </p:spPr>
        </p:sp>
      </p:grpSp>
      <p:grpSp>
        <p:nvGrpSpPr>
          <p:cNvPr name="Group 7" id="7"/>
          <p:cNvGrpSpPr/>
          <p:nvPr/>
        </p:nvGrpSpPr>
        <p:grpSpPr>
          <a:xfrm rot="0">
            <a:off x="-1540649" y="7177783"/>
            <a:ext cx="2290566" cy="2290566"/>
            <a:chOff x="0" y="0"/>
            <a:chExt cx="812800" cy="812800"/>
          </a:xfrm>
        </p:grpSpPr>
        <p:sp>
          <p:nvSpPr>
            <p:cNvPr name="Freeform 8" id="8"/>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00" cap="sq">
              <a:solidFill>
                <a:srgbClr val="1D1F48">
                  <a:alpha val="15686"/>
                </a:srgbClr>
              </a:solidFill>
              <a:prstDash val="solid"/>
              <a:miter/>
            </a:ln>
          </p:spPr>
        </p:sp>
        <p:sp>
          <p:nvSpPr>
            <p:cNvPr name="TextBox 9" id="9"/>
            <p:cNvSpPr txBox="true"/>
            <p:nvPr/>
          </p:nvSpPr>
          <p:spPr>
            <a:xfrm>
              <a:off x="76200" y="38100"/>
              <a:ext cx="660400" cy="698500"/>
            </a:xfrm>
            <a:prstGeom prst="rect">
              <a:avLst/>
            </a:prstGeom>
          </p:spPr>
          <p:txBody>
            <a:bodyPr anchor="ctr" rtlCol="false" tIns="50800" lIns="50800" bIns="50800" rIns="50800"/>
            <a:lstStyle/>
            <a:p>
              <a:pPr algn="ctr">
                <a:lnSpc>
                  <a:spcPts val="2659"/>
                </a:lnSpc>
                <a:spcBef>
                  <a:spcPct val="0"/>
                </a:spcBef>
              </a:pPr>
            </a:p>
          </p:txBody>
        </p:sp>
      </p:grpSp>
      <p:grpSp>
        <p:nvGrpSpPr>
          <p:cNvPr name="Group 10" id="10"/>
          <p:cNvGrpSpPr/>
          <p:nvPr/>
        </p:nvGrpSpPr>
        <p:grpSpPr>
          <a:xfrm rot="0">
            <a:off x="16210514" y="-1782102"/>
            <a:ext cx="3564204" cy="3564204"/>
            <a:chOff x="0" y="0"/>
            <a:chExt cx="812800" cy="812800"/>
          </a:xfrm>
        </p:grpSpPr>
        <p:sp>
          <p:nvSpPr>
            <p:cNvPr name="Freeform 11" id="11"/>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00" cap="sq">
              <a:solidFill>
                <a:srgbClr val="1D1F48">
                  <a:alpha val="15686"/>
                </a:srgbClr>
              </a:solidFill>
              <a:prstDash val="solid"/>
              <a:miter/>
            </a:ln>
          </p:spPr>
        </p:sp>
        <p:sp>
          <p:nvSpPr>
            <p:cNvPr name="TextBox 12" id="12"/>
            <p:cNvSpPr txBox="true"/>
            <p:nvPr/>
          </p:nvSpPr>
          <p:spPr>
            <a:xfrm>
              <a:off x="76200" y="38100"/>
              <a:ext cx="660400" cy="698500"/>
            </a:xfrm>
            <a:prstGeom prst="rect">
              <a:avLst/>
            </a:prstGeom>
          </p:spPr>
          <p:txBody>
            <a:bodyPr anchor="ctr" rtlCol="false" tIns="50800" lIns="50800" bIns="50800" rIns="50800"/>
            <a:lstStyle/>
            <a:p>
              <a:pPr algn="ctr">
                <a:lnSpc>
                  <a:spcPts val="2659"/>
                </a:lnSpc>
                <a:spcBef>
                  <a:spcPct val="0"/>
                </a:spcBef>
              </a:pPr>
            </a:p>
          </p:txBody>
        </p:sp>
      </p:grpSp>
      <p:grpSp>
        <p:nvGrpSpPr>
          <p:cNvPr name="Group 13" id="13"/>
          <p:cNvGrpSpPr/>
          <p:nvPr/>
        </p:nvGrpSpPr>
        <p:grpSpPr>
          <a:xfrm rot="0">
            <a:off x="1677530" y="2863771"/>
            <a:ext cx="8496778" cy="1297659"/>
            <a:chOff x="0" y="0"/>
            <a:chExt cx="1707406" cy="260761"/>
          </a:xfrm>
        </p:grpSpPr>
        <p:sp>
          <p:nvSpPr>
            <p:cNvPr name="Freeform 14" id="14"/>
            <p:cNvSpPr/>
            <p:nvPr/>
          </p:nvSpPr>
          <p:spPr>
            <a:xfrm flipH="false" flipV="false" rot="0">
              <a:off x="0" y="0"/>
              <a:ext cx="1707406" cy="260761"/>
            </a:xfrm>
            <a:custGeom>
              <a:avLst/>
              <a:gdLst/>
              <a:ahLst/>
              <a:cxnLst/>
              <a:rect r="r" b="b" t="t" l="l"/>
              <a:pathLst>
                <a:path h="260761" w="1707406">
                  <a:moveTo>
                    <a:pt x="1707406" y="13667"/>
                  </a:moveTo>
                  <a:lnTo>
                    <a:pt x="1707406" y="247094"/>
                  </a:lnTo>
                  <a:cubicBezTo>
                    <a:pt x="1707406" y="254642"/>
                    <a:pt x="1701287" y="260761"/>
                    <a:pt x="1693739" y="260761"/>
                  </a:cubicBezTo>
                  <a:lnTo>
                    <a:pt x="13667" y="260761"/>
                  </a:lnTo>
                  <a:cubicBezTo>
                    <a:pt x="6119" y="260761"/>
                    <a:pt x="0" y="254642"/>
                    <a:pt x="0" y="247094"/>
                  </a:cubicBezTo>
                  <a:lnTo>
                    <a:pt x="0" y="13667"/>
                  </a:lnTo>
                  <a:cubicBezTo>
                    <a:pt x="0" y="6119"/>
                    <a:pt x="6119" y="0"/>
                    <a:pt x="13667" y="0"/>
                  </a:cubicBezTo>
                  <a:lnTo>
                    <a:pt x="1693739" y="0"/>
                  </a:lnTo>
                  <a:cubicBezTo>
                    <a:pt x="1701287" y="0"/>
                    <a:pt x="1707406" y="6119"/>
                    <a:pt x="1707406" y="13667"/>
                  </a:cubicBezTo>
                  <a:close/>
                </a:path>
              </a:pathLst>
            </a:custGeom>
            <a:solidFill>
              <a:srgbClr val="DBDBE2"/>
            </a:solidFill>
          </p:spPr>
        </p:sp>
        <p:sp>
          <p:nvSpPr>
            <p:cNvPr name="TextBox 15" id="15"/>
            <p:cNvSpPr txBox="true"/>
            <p:nvPr/>
          </p:nvSpPr>
          <p:spPr>
            <a:xfrm>
              <a:off x="0" y="-38100"/>
              <a:ext cx="1707406" cy="298861"/>
            </a:xfrm>
            <a:prstGeom prst="rect">
              <a:avLst/>
            </a:prstGeom>
          </p:spPr>
          <p:txBody>
            <a:bodyPr anchor="ctr" rtlCol="false" tIns="50800" lIns="50800" bIns="50800" rIns="50800"/>
            <a:lstStyle/>
            <a:p>
              <a:pPr algn="ctr">
                <a:lnSpc>
                  <a:spcPts val="2659"/>
                </a:lnSpc>
              </a:pPr>
            </a:p>
          </p:txBody>
        </p:sp>
      </p:grpSp>
      <p:grpSp>
        <p:nvGrpSpPr>
          <p:cNvPr name="Group 16" id="16"/>
          <p:cNvGrpSpPr/>
          <p:nvPr/>
        </p:nvGrpSpPr>
        <p:grpSpPr>
          <a:xfrm rot="0">
            <a:off x="1028700" y="2863771"/>
            <a:ext cx="1297659" cy="1297659"/>
            <a:chOff x="0" y="0"/>
            <a:chExt cx="812800" cy="812800"/>
          </a:xfrm>
        </p:grpSpPr>
        <p:sp>
          <p:nvSpPr>
            <p:cNvPr name="Freeform 17" id="1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D1F48"/>
            </a:solidFill>
          </p:spPr>
        </p:sp>
        <p:sp>
          <p:nvSpPr>
            <p:cNvPr name="TextBox 18" id="18"/>
            <p:cNvSpPr txBox="true"/>
            <p:nvPr/>
          </p:nvSpPr>
          <p:spPr>
            <a:xfrm>
              <a:off x="76200" y="38100"/>
              <a:ext cx="660400" cy="698500"/>
            </a:xfrm>
            <a:prstGeom prst="rect">
              <a:avLst/>
            </a:prstGeom>
          </p:spPr>
          <p:txBody>
            <a:bodyPr anchor="ctr" rtlCol="false" tIns="81856" lIns="81856" bIns="81856" rIns="81856"/>
            <a:lstStyle/>
            <a:p>
              <a:pPr algn="ctr">
                <a:lnSpc>
                  <a:spcPts val="2659"/>
                </a:lnSpc>
              </a:pPr>
            </a:p>
          </p:txBody>
        </p:sp>
      </p:grpSp>
      <p:sp>
        <p:nvSpPr>
          <p:cNvPr name="TextBox 19" id="19"/>
          <p:cNvSpPr txBox="true"/>
          <p:nvPr/>
        </p:nvSpPr>
        <p:spPr>
          <a:xfrm rot="0">
            <a:off x="1028700" y="1534079"/>
            <a:ext cx="13574785" cy="410433"/>
          </a:xfrm>
          <a:prstGeom prst="rect">
            <a:avLst/>
          </a:prstGeom>
        </p:spPr>
        <p:txBody>
          <a:bodyPr anchor="t" rtlCol="false" tIns="0" lIns="0" bIns="0" rIns="0">
            <a:spAutoFit/>
          </a:bodyPr>
          <a:lstStyle/>
          <a:p>
            <a:pPr algn="l">
              <a:lnSpc>
                <a:spcPts val="3033"/>
              </a:lnSpc>
            </a:pPr>
            <a:r>
              <a:rPr lang="en-US" sz="3033">
                <a:solidFill>
                  <a:srgbClr val="1F1D49"/>
                </a:solidFill>
                <a:latin typeface="SF Pro Display"/>
                <a:ea typeface="SF Pro Display"/>
                <a:cs typeface="SF Pro Display"/>
                <a:sym typeface="SF Pro Display"/>
              </a:rPr>
              <a:t>Reducing hiring risk and improving team performance through real software testing</a:t>
            </a:r>
          </a:p>
        </p:txBody>
      </p:sp>
      <p:sp>
        <p:nvSpPr>
          <p:cNvPr name="TextBox 20" id="20"/>
          <p:cNvSpPr txBox="true"/>
          <p:nvPr/>
        </p:nvSpPr>
        <p:spPr>
          <a:xfrm rot="0">
            <a:off x="2653851" y="3333013"/>
            <a:ext cx="6918660" cy="376423"/>
          </a:xfrm>
          <a:prstGeom prst="rect">
            <a:avLst/>
          </a:prstGeom>
        </p:spPr>
        <p:txBody>
          <a:bodyPr anchor="t" rtlCol="false" tIns="0" lIns="0" bIns="0" rIns="0">
            <a:spAutoFit/>
          </a:bodyPr>
          <a:lstStyle/>
          <a:p>
            <a:pPr algn="l">
              <a:lnSpc>
                <a:spcPts val="2905"/>
              </a:lnSpc>
            </a:pPr>
            <a:r>
              <a:rPr lang="en-US" sz="2641" b="true">
                <a:solidFill>
                  <a:srgbClr val="1D1F48"/>
                </a:solidFill>
                <a:latin typeface="SF Pro Display Bold"/>
                <a:ea typeface="SF Pro Display Bold"/>
                <a:cs typeface="SF Pro Display Bold"/>
                <a:sym typeface="SF Pro Display Bold"/>
              </a:rPr>
              <a:t>Reduction in time-to-hire</a:t>
            </a:r>
          </a:p>
        </p:txBody>
      </p:sp>
      <p:sp>
        <p:nvSpPr>
          <p:cNvPr name="TextBox 21" id="21"/>
          <p:cNvSpPr txBox="true"/>
          <p:nvPr/>
        </p:nvSpPr>
        <p:spPr>
          <a:xfrm rot="0">
            <a:off x="1295620" y="3333914"/>
            <a:ext cx="801920" cy="376423"/>
          </a:xfrm>
          <a:prstGeom prst="rect">
            <a:avLst/>
          </a:prstGeom>
        </p:spPr>
        <p:txBody>
          <a:bodyPr anchor="t" rtlCol="false" tIns="0" lIns="0" bIns="0" rIns="0">
            <a:spAutoFit/>
          </a:bodyPr>
          <a:lstStyle/>
          <a:p>
            <a:pPr algn="l">
              <a:lnSpc>
                <a:spcPts val="2905"/>
              </a:lnSpc>
            </a:pPr>
            <a:r>
              <a:rPr lang="en-US" sz="2641" b="true">
                <a:solidFill>
                  <a:srgbClr val="FFFFFF"/>
                </a:solidFill>
                <a:latin typeface="SF Pro Display Bold"/>
                <a:ea typeface="SF Pro Display Bold"/>
                <a:cs typeface="SF Pro Display Bold"/>
                <a:sym typeface="SF Pro Display Bold"/>
              </a:rPr>
              <a:t>30%</a:t>
            </a:r>
          </a:p>
        </p:txBody>
      </p:sp>
      <p:grpSp>
        <p:nvGrpSpPr>
          <p:cNvPr name="Group 22" id="22"/>
          <p:cNvGrpSpPr/>
          <p:nvPr/>
        </p:nvGrpSpPr>
        <p:grpSpPr>
          <a:xfrm rot="0">
            <a:off x="1677530" y="6674917"/>
            <a:ext cx="8496778" cy="1297659"/>
            <a:chOff x="0" y="0"/>
            <a:chExt cx="1707406" cy="260761"/>
          </a:xfrm>
        </p:grpSpPr>
        <p:sp>
          <p:nvSpPr>
            <p:cNvPr name="Freeform 23" id="23"/>
            <p:cNvSpPr/>
            <p:nvPr/>
          </p:nvSpPr>
          <p:spPr>
            <a:xfrm flipH="false" flipV="false" rot="0">
              <a:off x="0" y="0"/>
              <a:ext cx="1707406" cy="260761"/>
            </a:xfrm>
            <a:custGeom>
              <a:avLst/>
              <a:gdLst/>
              <a:ahLst/>
              <a:cxnLst/>
              <a:rect r="r" b="b" t="t" l="l"/>
              <a:pathLst>
                <a:path h="260761" w="1707406">
                  <a:moveTo>
                    <a:pt x="1707406" y="13667"/>
                  </a:moveTo>
                  <a:lnTo>
                    <a:pt x="1707406" y="247094"/>
                  </a:lnTo>
                  <a:cubicBezTo>
                    <a:pt x="1707406" y="254642"/>
                    <a:pt x="1701287" y="260761"/>
                    <a:pt x="1693739" y="260761"/>
                  </a:cubicBezTo>
                  <a:lnTo>
                    <a:pt x="13667" y="260761"/>
                  </a:lnTo>
                  <a:cubicBezTo>
                    <a:pt x="6119" y="260761"/>
                    <a:pt x="0" y="254642"/>
                    <a:pt x="0" y="247094"/>
                  </a:cubicBezTo>
                  <a:lnTo>
                    <a:pt x="0" y="13667"/>
                  </a:lnTo>
                  <a:cubicBezTo>
                    <a:pt x="0" y="6119"/>
                    <a:pt x="6119" y="0"/>
                    <a:pt x="13667" y="0"/>
                  </a:cubicBezTo>
                  <a:lnTo>
                    <a:pt x="1693739" y="0"/>
                  </a:lnTo>
                  <a:cubicBezTo>
                    <a:pt x="1701287" y="0"/>
                    <a:pt x="1707406" y="6119"/>
                    <a:pt x="1707406" y="13667"/>
                  </a:cubicBezTo>
                  <a:close/>
                </a:path>
              </a:pathLst>
            </a:custGeom>
            <a:solidFill>
              <a:srgbClr val="DBDBE2"/>
            </a:solidFill>
          </p:spPr>
        </p:sp>
        <p:sp>
          <p:nvSpPr>
            <p:cNvPr name="TextBox 24" id="24"/>
            <p:cNvSpPr txBox="true"/>
            <p:nvPr/>
          </p:nvSpPr>
          <p:spPr>
            <a:xfrm>
              <a:off x="0" y="-38100"/>
              <a:ext cx="1707406" cy="298861"/>
            </a:xfrm>
            <a:prstGeom prst="rect">
              <a:avLst/>
            </a:prstGeom>
          </p:spPr>
          <p:txBody>
            <a:bodyPr anchor="ctr" rtlCol="false" tIns="50800" lIns="50800" bIns="50800" rIns="50800"/>
            <a:lstStyle/>
            <a:p>
              <a:pPr algn="ctr">
                <a:lnSpc>
                  <a:spcPts val="2659"/>
                </a:lnSpc>
              </a:pPr>
            </a:p>
          </p:txBody>
        </p:sp>
      </p:grpSp>
      <p:grpSp>
        <p:nvGrpSpPr>
          <p:cNvPr name="Group 25" id="25"/>
          <p:cNvGrpSpPr/>
          <p:nvPr/>
        </p:nvGrpSpPr>
        <p:grpSpPr>
          <a:xfrm rot="0">
            <a:off x="1028700" y="6674917"/>
            <a:ext cx="1297659" cy="1297659"/>
            <a:chOff x="0" y="0"/>
            <a:chExt cx="812800" cy="812800"/>
          </a:xfrm>
        </p:grpSpPr>
        <p:sp>
          <p:nvSpPr>
            <p:cNvPr name="Freeform 26" id="2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D1F48"/>
            </a:solidFill>
          </p:spPr>
        </p:sp>
        <p:sp>
          <p:nvSpPr>
            <p:cNvPr name="TextBox 27" id="27"/>
            <p:cNvSpPr txBox="true"/>
            <p:nvPr/>
          </p:nvSpPr>
          <p:spPr>
            <a:xfrm>
              <a:off x="76200" y="38100"/>
              <a:ext cx="660400" cy="698500"/>
            </a:xfrm>
            <a:prstGeom prst="rect">
              <a:avLst/>
            </a:prstGeom>
          </p:spPr>
          <p:txBody>
            <a:bodyPr anchor="ctr" rtlCol="false" tIns="81856" lIns="81856" bIns="81856" rIns="81856"/>
            <a:lstStyle/>
            <a:p>
              <a:pPr algn="ctr">
                <a:lnSpc>
                  <a:spcPts val="2659"/>
                </a:lnSpc>
              </a:pPr>
            </a:p>
          </p:txBody>
        </p:sp>
      </p:grpSp>
      <p:sp>
        <p:nvSpPr>
          <p:cNvPr name="TextBox 28" id="28"/>
          <p:cNvSpPr txBox="true"/>
          <p:nvPr/>
        </p:nvSpPr>
        <p:spPr>
          <a:xfrm rot="0">
            <a:off x="1305145" y="7145061"/>
            <a:ext cx="801920" cy="376423"/>
          </a:xfrm>
          <a:prstGeom prst="rect">
            <a:avLst/>
          </a:prstGeom>
        </p:spPr>
        <p:txBody>
          <a:bodyPr anchor="t" rtlCol="false" tIns="0" lIns="0" bIns="0" rIns="0">
            <a:spAutoFit/>
          </a:bodyPr>
          <a:lstStyle/>
          <a:p>
            <a:pPr algn="l">
              <a:lnSpc>
                <a:spcPts val="2905"/>
              </a:lnSpc>
            </a:pPr>
            <a:r>
              <a:rPr lang="en-US" sz="2641" b="true">
                <a:solidFill>
                  <a:srgbClr val="FFFFFF"/>
                </a:solidFill>
                <a:latin typeface="SF Pro Display Bold"/>
                <a:ea typeface="SF Pro Display Bold"/>
                <a:cs typeface="SF Pro Display Bold"/>
                <a:sym typeface="SF Pro Display Bold"/>
              </a:rPr>
              <a:t>36%</a:t>
            </a:r>
          </a:p>
        </p:txBody>
      </p:sp>
      <p:grpSp>
        <p:nvGrpSpPr>
          <p:cNvPr name="Group 29" id="29"/>
          <p:cNvGrpSpPr/>
          <p:nvPr/>
        </p:nvGrpSpPr>
        <p:grpSpPr>
          <a:xfrm rot="0">
            <a:off x="1677530" y="4767658"/>
            <a:ext cx="8496778" cy="1297659"/>
            <a:chOff x="0" y="0"/>
            <a:chExt cx="1707406" cy="260761"/>
          </a:xfrm>
        </p:grpSpPr>
        <p:sp>
          <p:nvSpPr>
            <p:cNvPr name="Freeform 30" id="30"/>
            <p:cNvSpPr/>
            <p:nvPr/>
          </p:nvSpPr>
          <p:spPr>
            <a:xfrm flipH="false" flipV="false" rot="0">
              <a:off x="0" y="0"/>
              <a:ext cx="1707406" cy="260761"/>
            </a:xfrm>
            <a:custGeom>
              <a:avLst/>
              <a:gdLst/>
              <a:ahLst/>
              <a:cxnLst/>
              <a:rect r="r" b="b" t="t" l="l"/>
              <a:pathLst>
                <a:path h="260761" w="1707406">
                  <a:moveTo>
                    <a:pt x="1707406" y="13667"/>
                  </a:moveTo>
                  <a:lnTo>
                    <a:pt x="1707406" y="247094"/>
                  </a:lnTo>
                  <a:cubicBezTo>
                    <a:pt x="1707406" y="254642"/>
                    <a:pt x="1701287" y="260761"/>
                    <a:pt x="1693739" y="260761"/>
                  </a:cubicBezTo>
                  <a:lnTo>
                    <a:pt x="13667" y="260761"/>
                  </a:lnTo>
                  <a:cubicBezTo>
                    <a:pt x="6119" y="260761"/>
                    <a:pt x="0" y="254642"/>
                    <a:pt x="0" y="247094"/>
                  </a:cubicBezTo>
                  <a:lnTo>
                    <a:pt x="0" y="13667"/>
                  </a:lnTo>
                  <a:cubicBezTo>
                    <a:pt x="0" y="6119"/>
                    <a:pt x="6119" y="0"/>
                    <a:pt x="13667" y="0"/>
                  </a:cubicBezTo>
                  <a:lnTo>
                    <a:pt x="1693739" y="0"/>
                  </a:lnTo>
                  <a:cubicBezTo>
                    <a:pt x="1701287" y="0"/>
                    <a:pt x="1707406" y="6119"/>
                    <a:pt x="1707406" y="13667"/>
                  </a:cubicBezTo>
                  <a:close/>
                </a:path>
              </a:pathLst>
            </a:custGeom>
            <a:solidFill>
              <a:srgbClr val="DBDBE2"/>
            </a:solidFill>
          </p:spPr>
        </p:sp>
        <p:sp>
          <p:nvSpPr>
            <p:cNvPr name="TextBox 31" id="31"/>
            <p:cNvSpPr txBox="true"/>
            <p:nvPr/>
          </p:nvSpPr>
          <p:spPr>
            <a:xfrm>
              <a:off x="0" y="-38100"/>
              <a:ext cx="1707406" cy="298861"/>
            </a:xfrm>
            <a:prstGeom prst="rect">
              <a:avLst/>
            </a:prstGeom>
          </p:spPr>
          <p:txBody>
            <a:bodyPr anchor="ctr" rtlCol="false" tIns="50800" lIns="50800" bIns="50800" rIns="50800"/>
            <a:lstStyle/>
            <a:p>
              <a:pPr algn="ctr">
                <a:lnSpc>
                  <a:spcPts val="2659"/>
                </a:lnSpc>
              </a:pPr>
            </a:p>
          </p:txBody>
        </p:sp>
      </p:grpSp>
      <p:grpSp>
        <p:nvGrpSpPr>
          <p:cNvPr name="Group 32" id="32"/>
          <p:cNvGrpSpPr/>
          <p:nvPr/>
        </p:nvGrpSpPr>
        <p:grpSpPr>
          <a:xfrm rot="0">
            <a:off x="1028700" y="4767658"/>
            <a:ext cx="1297659" cy="1297659"/>
            <a:chOff x="0" y="0"/>
            <a:chExt cx="812800" cy="812800"/>
          </a:xfrm>
        </p:grpSpPr>
        <p:sp>
          <p:nvSpPr>
            <p:cNvPr name="Freeform 33" id="3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D1F48"/>
            </a:solidFill>
          </p:spPr>
        </p:sp>
        <p:sp>
          <p:nvSpPr>
            <p:cNvPr name="TextBox 34" id="34"/>
            <p:cNvSpPr txBox="true"/>
            <p:nvPr/>
          </p:nvSpPr>
          <p:spPr>
            <a:xfrm>
              <a:off x="76200" y="38100"/>
              <a:ext cx="660400" cy="698500"/>
            </a:xfrm>
            <a:prstGeom prst="rect">
              <a:avLst/>
            </a:prstGeom>
          </p:spPr>
          <p:txBody>
            <a:bodyPr anchor="ctr" rtlCol="false" tIns="81856" lIns="81856" bIns="81856" rIns="81856"/>
            <a:lstStyle/>
            <a:p>
              <a:pPr algn="ctr">
                <a:lnSpc>
                  <a:spcPts val="2659"/>
                </a:lnSpc>
              </a:pPr>
            </a:p>
          </p:txBody>
        </p:sp>
      </p:grpSp>
      <p:sp>
        <p:nvSpPr>
          <p:cNvPr name="TextBox 35" id="35"/>
          <p:cNvSpPr txBox="true"/>
          <p:nvPr/>
        </p:nvSpPr>
        <p:spPr>
          <a:xfrm rot="0">
            <a:off x="1295620" y="5237801"/>
            <a:ext cx="801920" cy="376423"/>
          </a:xfrm>
          <a:prstGeom prst="rect">
            <a:avLst/>
          </a:prstGeom>
        </p:spPr>
        <p:txBody>
          <a:bodyPr anchor="t" rtlCol="false" tIns="0" lIns="0" bIns="0" rIns="0">
            <a:spAutoFit/>
          </a:bodyPr>
          <a:lstStyle/>
          <a:p>
            <a:pPr algn="l">
              <a:lnSpc>
                <a:spcPts val="2905"/>
              </a:lnSpc>
            </a:pPr>
            <a:r>
              <a:rPr lang="en-US" sz="2641" b="true">
                <a:solidFill>
                  <a:srgbClr val="FFFFFF"/>
                </a:solidFill>
                <a:latin typeface="SF Pro Display Bold"/>
                <a:ea typeface="SF Pro Display Bold"/>
                <a:cs typeface="SF Pro Display Bold"/>
                <a:sym typeface="SF Pro Display Bold"/>
              </a:rPr>
              <a:t>60%</a:t>
            </a:r>
          </a:p>
        </p:txBody>
      </p:sp>
      <p:sp>
        <p:nvSpPr>
          <p:cNvPr name="TextBox 36" id="36"/>
          <p:cNvSpPr txBox="true"/>
          <p:nvPr/>
        </p:nvSpPr>
        <p:spPr>
          <a:xfrm rot="0">
            <a:off x="2653851" y="7145061"/>
            <a:ext cx="6918660" cy="376423"/>
          </a:xfrm>
          <a:prstGeom prst="rect">
            <a:avLst/>
          </a:prstGeom>
        </p:spPr>
        <p:txBody>
          <a:bodyPr anchor="t" rtlCol="false" tIns="0" lIns="0" bIns="0" rIns="0">
            <a:spAutoFit/>
          </a:bodyPr>
          <a:lstStyle/>
          <a:p>
            <a:pPr algn="l">
              <a:lnSpc>
                <a:spcPts val="2905"/>
              </a:lnSpc>
            </a:pPr>
            <a:r>
              <a:rPr lang="en-US" sz="2641" b="true">
                <a:solidFill>
                  <a:srgbClr val="1D1F48"/>
                </a:solidFill>
                <a:latin typeface="SF Pro Display Bold"/>
                <a:ea typeface="SF Pro Display Bold"/>
                <a:cs typeface="SF Pro Display Bold"/>
                <a:sym typeface="SF Pro Display Bold"/>
              </a:rPr>
              <a:t>Improvement in employee retention rates</a:t>
            </a:r>
          </a:p>
        </p:txBody>
      </p:sp>
      <p:sp>
        <p:nvSpPr>
          <p:cNvPr name="TextBox 37" id="37"/>
          <p:cNvSpPr txBox="true"/>
          <p:nvPr/>
        </p:nvSpPr>
        <p:spPr>
          <a:xfrm rot="0">
            <a:off x="2653851" y="5056837"/>
            <a:ext cx="6918660" cy="738431"/>
          </a:xfrm>
          <a:prstGeom prst="rect">
            <a:avLst/>
          </a:prstGeom>
        </p:spPr>
        <p:txBody>
          <a:bodyPr anchor="t" rtlCol="false" tIns="0" lIns="0" bIns="0" rIns="0">
            <a:spAutoFit/>
          </a:bodyPr>
          <a:lstStyle/>
          <a:p>
            <a:pPr algn="l">
              <a:lnSpc>
                <a:spcPts val="2905"/>
              </a:lnSpc>
            </a:pPr>
            <a:r>
              <a:rPr lang="en-US" sz="2641" b="true">
                <a:solidFill>
                  <a:srgbClr val="1D1F48"/>
                </a:solidFill>
                <a:latin typeface="SF Pro Display Bold"/>
                <a:ea typeface="SF Pro Display Bold"/>
                <a:cs typeface="SF Pro Display Bold"/>
                <a:sym typeface="SF Pro Display Bold"/>
              </a:rPr>
              <a:t>Reduce training costs by targeting task-specific needs</a:t>
            </a:r>
          </a:p>
        </p:txBody>
      </p:sp>
    </p:spTree>
  </p:cSld>
  <p:clrMapOvr>
    <a:masterClrMapping/>
  </p:clrMapOvr>
  <p:transition spd="fast">
    <p:fade/>
  </p:transition>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F4F4F4"/>
        </a:solidFill>
      </p:bgPr>
    </p:bg>
    <p:spTree>
      <p:nvGrpSpPr>
        <p:cNvPr id="1" name=""/>
        <p:cNvGrpSpPr/>
        <p:nvPr/>
      </p:nvGrpSpPr>
      <p:grpSpPr>
        <a:xfrm>
          <a:off x="0" y="0"/>
          <a:ext cx="0" cy="0"/>
          <a:chOff x="0" y="0"/>
          <a:chExt cx="0" cy="0"/>
        </a:xfrm>
      </p:grpSpPr>
      <p:grpSp>
        <p:nvGrpSpPr>
          <p:cNvPr name="Group 2" id="2"/>
          <p:cNvGrpSpPr/>
          <p:nvPr/>
        </p:nvGrpSpPr>
        <p:grpSpPr>
          <a:xfrm rot="0">
            <a:off x="-1540649" y="7177783"/>
            <a:ext cx="2290566" cy="2290566"/>
            <a:chOff x="0" y="0"/>
            <a:chExt cx="812800" cy="812800"/>
          </a:xfrm>
        </p:grpSpPr>
        <p:sp>
          <p:nvSpPr>
            <p:cNvPr name="Freeform 3" id="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00" cap="sq">
              <a:solidFill>
                <a:srgbClr val="1D1F48">
                  <a:alpha val="15686"/>
                </a:srgbClr>
              </a:solidFill>
              <a:prstDash val="solid"/>
              <a:miter/>
            </a:ln>
          </p:spPr>
        </p:sp>
        <p:sp>
          <p:nvSpPr>
            <p:cNvPr name="TextBox 4" id="4"/>
            <p:cNvSpPr txBox="true"/>
            <p:nvPr/>
          </p:nvSpPr>
          <p:spPr>
            <a:xfrm>
              <a:off x="76200" y="38100"/>
              <a:ext cx="660400" cy="698500"/>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16210514" y="-1782102"/>
            <a:ext cx="3564204" cy="3564204"/>
            <a:chOff x="0" y="0"/>
            <a:chExt cx="812800" cy="812800"/>
          </a:xfrm>
        </p:grpSpPr>
        <p:sp>
          <p:nvSpPr>
            <p:cNvPr name="Freeform 6" id="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00" cap="sq">
              <a:solidFill>
                <a:srgbClr val="1D1F48">
                  <a:alpha val="15686"/>
                </a:srgbClr>
              </a:solidFill>
              <a:prstDash val="solid"/>
              <a:miter/>
            </a:ln>
          </p:spPr>
        </p:sp>
        <p:sp>
          <p:nvSpPr>
            <p:cNvPr name="TextBox 7" id="7"/>
            <p:cNvSpPr txBox="true"/>
            <p:nvPr/>
          </p:nvSpPr>
          <p:spPr>
            <a:xfrm>
              <a:off x="76200" y="38100"/>
              <a:ext cx="660400" cy="698500"/>
            </a:xfrm>
            <a:prstGeom prst="rect">
              <a:avLst/>
            </a:prstGeom>
          </p:spPr>
          <p:txBody>
            <a:bodyPr anchor="ctr" rtlCol="false" tIns="50800" lIns="50800" bIns="50800" rIns="50800"/>
            <a:lstStyle/>
            <a:p>
              <a:pPr algn="ctr">
                <a:lnSpc>
                  <a:spcPts val="2659"/>
                </a:lnSpc>
                <a:spcBef>
                  <a:spcPct val="0"/>
                </a:spcBef>
              </a:pPr>
            </a:p>
          </p:txBody>
        </p:sp>
      </p:grpSp>
      <p:grpSp>
        <p:nvGrpSpPr>
          <p:cNvPr name="Group 8" id="8"/>
          <p:cNvGrpSpPr/>
          <p:nvPr/>
        </p:nvGrpSpPr>
        <p:grpSpPr>
          <a:xfrm rot="0">
            <a:off x="5498430" y="3774684"/>
            <a:ext cx="3519240" cy="4548382"/>
            <a:chOff x="0" y="0"/>
            <a:chExt cx="812800" cy="1050490"/>
          </a:xfrm>
        </p:grpSpPr>
        <p:sp>
          <p:nvSpPr>
            <p:cNvPr name="Freeform 9" id="9"/>
            <p:cNvSpPr/>
            <p:nvPr/>
          </p:nvSpPr>
          <p:spPr>
            <a:xfrm flipH="false" flipV="false" rot="0">
              <a:off x="0" y="0"/>
              <a:ext cx="812800" cy="1050490"/>
            </a:xfrm>
            <a:custGeom>
              <a:avLst/>
              <a:gdLst/>
              <a:ahLst/>
              <a:cxnLst/>
              <a:rect r="r" b="b" t="t" l="l"/>
              <a:pathLst>
                <a:path h="1050490" w="812800">
                  <a:moveTo>
                    <a:pt x="812800" y="32998"/>
                  </a:moveTo>
                  <a:lnTo>
                    <a:pt x="812800" y="1017491"/>
                  </a:lnTo>
                  <a:cubicBezTo>
                    <a:pt x="812800" y="1026243"/>
                    <a:pt x="809323" y="1034636"/>
                    <a:pt x="803135" y="1040825"/>
                  </a:cubicBezTo>
                  <a:cubicBezTo>
                    <a:pt x="796947" y="1047013"/>
                    <a:pt x="788553" y="1050490"/>
                    <a:pt x="779802" y="1050490"/>
                  </a:cubicBezTo>
                  <a:lnTo>
                    <a:pt x="32998" y="1050490"/>
                  </a:lnTo>
                  <a:cubicBezTo>
                    <a:pt x="24247" y="1050490"/>
                    <a:pt x="15853" y="1047013"/>
                    <a:pt x="9665" y="1040825"/>
                  </a:cubicBezTo>
                  <a:cubicBezTo>
                    <a:pt x="3477" y="1034636"/>
                    <a:pt x="0" y="1026243"/>
                    <a:pt x="0" y="1017491"/>
                  </a:cubicBezTo>
                  <a:lnTo>
                    <a:pt x="0" y="32998"/>
                  </a:lnTo>
                  <a:cubicBezTo>
                    <a:pt x="0" y="24247"/>
                    <a:pt x="3477" y="15853"/>
                    <a:pt x="9665" y="9665"/>
                  </a:cubicBezTo>
                  <a:cubicBezTo>
                    <a:pt x="15853" y="3477"/>
                    <a:pt x="24247" y="0"/>
                    <a:pt x="32998" y="0"/>
                  </a:cubicBezTo>
                  <a:lnTo>
                    <a:pt x="779802" y="0"/>
                  </a:lnTo>
                  <a:cubicBezTo>
                    <a:pt x="788553" y="0"/>
                    <a:pt x="796947" y="3477"/>
                    <a:pt x="803135" y="9665"/>
                  </a:cubicBezTo>
                  <a:cubicBezTo>
                    <a:pt x="809323" y="15853"/>
                    <a:pt x="812800" y="24247"/>
                    <a:pt x="812800" y="32998"/>
                  </a:cubicBezTo>
                  <a:close/>
                </a:path>
              </a:pathLst>
            </a:custGeom>
            <a:solidFill>
              <a:srgbClr val="FFFFFF"/>
            </a:solidFill>
          </p:spPr>
        </p:sp>
        <p:sp>
          <p:nvSpPr>
            <p:cNvPr name="TextBox 10" id="10"/>
            <p:cNvSpPr txBox="true"/>
            <p:nvPr/>
          </p:nvSpPr>
          <p:spPr>
            <a:xfrm>
              <a:off x="0" y="-38100"/>
              <a:ext cx="812800" cy="1088590"/>
            </a:xfrm>
            <a:prstGeom prst="rect">
              <a:avLst/>
            </a:prstGeom>
          </p:spPr>
          <p:txBody>
            <a:bodyPr anchor="ctr" rtlCol="false" tIns="50800" lIns="50800" bIns="50800" rIns="50800"/>
            <a:lstStyle/>
            <a:p>
              <a:pPr algn="ctr">
                <a:lnSpc>
                  <a:spcPts val="2660"/>
                </a:lnSpc>
              </a:pPr>
            </a:p>
          </p:txBody>
        </p:sp>
      </p:grpSp>
      <p:grpSp>
        <p:nvGrpSpPr>
          <p:cNvPr name="Group 11" id="11"/>
          <p:cNvGrpSpPr/>
          <p:nvPr/>
        </p:nvGrpSpPr>
        <p:grpSpPr>
          <a:xfrm rot="0">
            <a:off x="6693531" y="3105528"/>
            <a:ext cx="1129037" cy="1129037"/>
            <a:chOff x="0" y="0"/>
            <a:chExt cx="812800" cy="812800"/>
          </a:xfrm>
        </p:grpSpPr>
        <p:sp>
          <p:nvSpPr>
            <p:cNvPr name="Freeform 12" id="12"/>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D1F48"/>
            </a:solidFill>
          </p:spPr>
        </p:sp>
        <p:sp>
          <p:nvSpPr>
            <p:cNvPr name="TextBox 13" id="13"/>
            <p:cNvSpPr txBox="true"/>
            <p:nvPr/>
          </p:nvSpPr>
          <p:spPr>
            <a:xfrm>
              <a:off x="76200" y="38100"/>
              <a:ext cx="660400" cy="698500"/>
            </a:xfrm>
            <a:prstGeom prst="rect">
              <a:avLst/>
            </a:prstGeom>
          </p:spPr>
          <p:txBody>
            <a:bodyPr anchor="ctr" rtlCol="false" tIns="71219" lIns="71219" bIns="71219" rIns="71219"/>
            <a:lstStyle/>
            <a:p>
              <a:pPr algn="ctr">
                <a:lnSpc>
                  <a:spcPts val="2659"/>
                </a:lnSpc>
              </a:pPr>
            </a:p>
          </p:txBody>
        </p:sp>
      </p:grpSp>
      <p:grpSp>
        <p:nvGrpSpPr>
          <p:cNvPr name="Group 14" id="14"/>
          <p:cNvGrpSpPr/>
          <p:nvPr/>
        </p:nvGrpSpPr>
        <p:grpSpPr>
          <a:xfrm rot="0">
            <a:off x="1614735" y="3737896"/>
            <a:ext cx="3519240" cy="4585171"/>
            <a:chOff x="0" y="0"/>
            <a:chExt cx="812800" cy="1058986"/>
          </a:xfrm>
        </p:grpSpPr>
        <p:sp>
          <p:nvSpPr>
            <p:cNvPr name="Freeform 15" id="15"/>
            <p:cNvSpPr/>
            <p:nvPr/>
          </p:nvSpPr>
          <p:spPr>
            <a:xfrm flipH="false" flipV="false" rot="0">
              <a:off x="0" y="0"/>
              <a:ext cx="812800" cy="1058986"/>
            </a:xfrm>
            <a:custGeom>
              <a:avLst/>
              <a:gdLst/>
              <a:ahLst/>
              <a:cxnLst/>
              <a:rect r="r" b="b" t="t" l="l"/>
              <a:pathLst>
                <a:path h="1058986" w="812800">
                  <a:moveTo>
                    <a:pt x="812800" y="32998"/>
                  </a:moveTo>
                  <a:lnTo>
                    <a:pt x="812800" y="1025988"/>
                  </a:lnTo>
                  <a:cubicBezTo>
                    <a:pt x="812800" y="1034740"/>
                    <a:pt x="809323" y="1043133"/>
                    <a:pt x="803135" y="1049321"/>
                  </a:cubicBezTo>
                  <a:cubicBezTo>
                    <a:pt x="796947" y="1055510"/>
                    <a:pt x="788553" y="1058986"/>
                    <a:pt x="779802" y="1058986"/>
                  </a:cubicBezTo>
                  <a:lnTo>
                    <a:pt x="32998" y="1058986"/>
                  </a:lnTo>
                  <a:cubicBezTo>
                    <a:pt x="14774" y="1058986"/>
                    <a:pt x="0" y="1044213"/>
                    <a:pt x="0" y="1025988"/>
                  </a:cubicBezTo>
                  <a:lnTo>
                    <a:pt x="0" y="32998"/>
                  </a:lnTo>
                  <a:cubicBezTo>
                    <a:pt x="0" y="24247"/>
                    <a:pt x="3477" y="15853"/>
                    <a:pt x="9665" y="9665"/>
                  </a:cubicBezTo>
                  <a:cubicBezTo>
                    <a:pt x="15853" y="3477"/>
                    <a:pt x="24247" y="0"/>
                    <a:pt x="32998" y="0"/>
                  </a:cubicBezTo>
                  <a:lnTo>
                    <a:pt x="779802" y="0"/>
                  </a:lnTo>
                  <a:cubicBezTo>
                    <a:pt x="788553" y="0"/>
                    <a:pt x="796947" y="3477"/>
                    <a:pt x="803135" y="9665"/>
                  </a:cubicBezTo>
                  <a:cubicBezTo>
                    <a:pt x="809323" y="15853"/>
                    <a:pt x="812800" y="24247"/>
                    <a:pt x="812800" y="32998"/>
                  </a:cubicBezTo>
                  <a:close/>
                </a:path>
              </a:pathLst>
            </a:custGeom>
            <a:solidFill>
              <a:srgbClr val="FFFFFF"/>
            </a:solidFill>
          </p:spPr>
        </p:sp>
        <p:sp>
          <p:nvSpPr>
            <p:cNvPr name="TextBox 16" id="16"/>
            <p:cNvSpPr txBox="true"/>
            <p:nvPr/>
          </p:nvSpPr>
          <p:spPr>
            <a:xfrm>
              <a:off x="0" y="-38100"/>
              <a:ext cx="812800" cy="1097086"/>
            </a:xfrm>
            <a:prstGeom prst="rect">
              <a:avLst/>
            </a:prstGeom>
          </p:spPr>
          <p:txBody>
            <a:bodyPr anchor="ctr" rtlCol="false" tIns="50800" lIns="50800" bIns="50800" rIns="50800"/>
            <a:lstStyle/>
            <a:p>
              <a:pPr algn="ctr">
                <a:lnSpc>
                  <a:spcPts val="2659"/>
                </a:lnSpc>
              </a:pPr>
            </a:p>
          </p:txBody>
        </p:sp>
      </p:grpSp>
      <p:grpSp>
        <p:nvGrpSpPr>
          <p:cNvPr name="Group 17" id="17"/>
          <p:cNvGrpSpPr/>
          <p:nvPr/>
        </p:nvGrpSpPr>
        <p:grpSpPr>
          <a:xfrm rot="0">
            <a:off x="2774570" y="3173377"/>
            <a:ext cx="1129037" cy="1129037"/>
            <a:chOff x="0" y="0"/>
            <a:chExt cx="812800" cy="812800"/>
          </a:xfrm>
        </p:grpSpPr>
        <p:sp>
          <p:nvSpPr>
            <p:cNvPr name="Freeform 18" id="18"/>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D1F48"/>
            </a:solidFill>
          </p:spPr>
        </p:sp>
        <p:sp>
          <p:nvSpPr>
            <p:cNvPr name="TextBox 19" id="19"/>
            <p:cNvSpPr txBox="true"/>
            <p:nvPr/>
          </p:nvSpPr>
          <p:spPr>
            <a:xfrm>
              <a:off x="76200" y="38100"/>
              <a:ext cx="660400" cy="698500"/>
            </a:xfrm>
            <a:prstGeom prst="rect">
              <a:avLst/>
            </a:prstGeom>
          </p:spPr>
          <p:txBody>
            <a:bodyPr anchor="ctr" rtlCol="false" tIns="81856" lIns="81856" bIns="81856" rIns="81856"/>
            <a:lstStyle/>
            <a:p>
              <a:pPr algn="ctr">
                <a:lnSpc>
                  <a:spcPts val="2659"/>
                </a:lnSpc>
              </a:pPr>
            </a:p>
          </p:txBody>
        </p:sp>
      </p:grpSp>
      <p:sp>
        <p:nvSpPr>
          <p:cNvPr name="Freeform 20" id="20"/>
          <p:cNvSpPr/>
          <p:nvPr/>
        </p:nvSpPr>
        <p:spPr>
          <a:xfrm flipH="false" flipV="false" rot="0">
            <a:off x="3140250" y="3441741"/>
            <a:ext cx="451635" cy="592308"/>
          </a:xfrm>
          <a:custGeom>
            <a:avLst/>
            <a:gdLst/>
            <a:ahLst/>
            <a:cxnLst/>
            <a:rect r="r" b="b" t="t" l="l"/>
            <a:pathLst>
              <a:path h="592308" w="451635">
                <a:moveTo>
                  <a:pt x="0" y="0"/>
                </a:moveTo>
                <a:lnTo>
                  <a:pt x="451635" y="0"/>
                </a:lnTo>
                <a:lnTo>
                  <a:pt x="451635" y="592309"/>
                </a:lnTo>
                <a:lnTo>
                  <a:pt x="0" y="59230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21" id="21"/>
          <p:cNvGrpSpPr/>
          <p:nvPr/>
        </p:nvGrpSpPr>
        <p:grpSpPr>
          <a:xfrm rot="0">
            <a:off x="13377615" y="3774684"/>
            <a:ext cx="3519240" cy="4548382"/>
            <a:chOff x="0" y="0"/>
            <a:chExt cx="812800" cy="1050490"/>
          </a:xfrm>
        </p:grpSpPr>
        <p:sp>
          <p:nvSpPr>
            <p:cNvPr name="Freeform 22" id="22"/>
            <p:cNvSpPr/>
            <p:nvPr/>
          </p:nvSpPr>
          <p:spPr>
            <a:xfrm flipH="false" flipV="false" rot="0">
              <a:off x="0" y="0"/>
              <a:ext cx="812800" cy="1050490"/>
            </a:xfrm>
            <a:custGeom>
              <a:avLst/>
              <a:gdLst/>
              <a:ahLst/>
              <a:cxnLst/>
              <a:rect r="r" b="b" t="t" l="l"/>
              <a:pathLst>
                <a:path h="1050490" w="812800">
                  <a:moveTo>
                    <a:pt x="812800" y="32998"/>
                  </a:moveTo>
                  <a:lnTo>
                    <a:pt x="812800" y="1017491"/>
                  </a:lnTo>
                  <a:cubicBezTo>
                    <a:pt x="812800" y="1026243"/>
                    <a:pt x="809323" y="1034636"/>
                    <a:pt x="803135" y="1040825"/>
                  </a:cubicBezTo>
                  <a:cubicBezTo>
                    <a:pt x="796947" y="1047013"/>
                    <a:pt x="788553" y="1050490"/>
                    <a:pt x="779802" y="1050490"/>
                  </a:cubicBezTo>
                  <a:lnTo>
                    <a:pt x="32998" y="1050490"/>
                  </a:lnTo>
                  <a:cubicBezTo>
                    <a:pt x="24247" y="1050490"/>
                    <a:pt x="15853" y="1047013"/>
                    <a:pt x="9665" y="1040825"/>
                  </a:cubicBezTo>
                  <a:cubicBezTo>
                    <a:pt x="3477" y="1034636"/>
                    <a:pt x="0" y="1026243"/>
                    <a:pt x="0" y="1017491"/>
                  </a:cubicBezTo>
                  <a:lnTo>
                    <a:pt x="0" y="32998"/>
                  </a:lnTo>
                  <a:cubicBezTo>
                    <a:pt x="0" y="24247"/>
                    <a:pt x="3477" y="15853"/>
                    <a:pt x="9665" y="9665"/>
                  </a:cubicBezTo>
                  <a:cubicBezTo>
                    <a:pt x="15853" y="3477"/>
                    <a:pt x="24247" y="0"/>
                    <a:pt x="32998" y="0"/>
                  </a:cubicBezTo>
                  <a:lnTo>
                    <a:pt x="779802" y="0"/>
                  </a:lnTo>
                  <a:cubicBezTo>
                    <a:pt x="788553" y="0"/>
                    <a:pt x="796947" y="3477"/>
                    <a:pt x="803135" y="9665"/>
                  </a:cubicBezTo>
                  <a:cubicBezTo>
                    <a:pt x="809323" y="15853"/>
                    <a:pt x="812800" y="24247"/>
                    <a:pt x="812800" y="32998"/>
                  </a:cubicBezTo>
                  <a:close/>
                </a:path>
              </a:pathLst>
            </a:custGeom>
            <a:solidFill>
              <a:srgbClr val="FFFFFF"/>
            </a:solidFill>
          </p:spPr>
        </p:sp>
        <p:sp>
          <p:nvSpPr>
            <p:cNvPr name="TextBox 23" id="23"/>
            <p:cNvSpPr txBox="true"/>
            <p:nvPr/>
          </p:nvSpPr>
          <p:spPr>
            <a:xfrm>
              <a:off x="0" y="-38100"/>
              <a:ext cx="812800" cy="1088590"/>
            </a:xfrm>
            <a:prstGeom prst="rect">
              <a:avLst/>
            </a:prstGeom>
          </p:spPr>
          <p:txBody>
            <a:bodyPr anchor="ctr" rtlCol="false" tIns="50800" lIns="50800" bIns="50800" rIns="50800"/>
            <a:lstStyle/>
            <a:p>
              <a:pPr algn="ctr">
                <a:lnSpc>
                  <a:spcPts val="2659"/>
                </a:lnSpc>
              </a:pPr>
            </a:p>
          </p:txBody>
        </p:sp>
      </p:grpSp>
      <p:grpSp>
        <p:nvGrpSpPr>
          <p:cNvPr name="Group 24" id="24"/>
          <p:cNvGrpSpPr/>
          <p:nvPr/>
        </p:nvGrpSpPr>
        <p:grpSpPr>
          <a:xfrm rot="0">
            <a:off x="9382125" y="3774684"/>
            <a:ext cx="3519240" cy="4548382"/>
            <a:chOff x="0" y="0"/>
            <a:chExt cx="812800" cy="1050490"/>
          </a:xfrm>
        </p:grpSpPr>
        <p:sp>
          <p:nvSpPr>
            <p:cNvPr name="Freeform 25" id="25"/>
            <p:cNvSpPr/>
            <p:nvPr/>
          </p:nvSpPr>
          <p:spPr>
            <a:xfrm flipH="false" flipV="false" rot="0">
              <a:off x="0" y="0"/>
              <a:ext cx="812800" cy="1050490"/>
            </a:xfrm>
            <a:custGeom>
              <a:avLst/>
              <a:gdLst/>
              <a:ahLst/>
              <a:cxnLst/>
              <a:rect r="r" b="b" t="t" l="l"/>
              <a:pathLst>
                <a:path h="1050490" w="812800">
                  <a:moveTo>
                    <a:pt x="812800" y="32998"/>
                  </a:moveTo>
                  <a:lnTo>
                    <a:pt x="812800" y="1017491"/>
                  </a:lnTo>
                  <a:cubicBezTo>
                    <a:pt x="812800" y="1026243"/>
                    <a:pt x="809323" y="1034636"/>
                    <a:pt x="803135" y="1040825"/>
                  </a:cubicBezTo>
                  <a:cubicBezTo>
                    <a:pt x="796947" y="1047013"/>
                    <a:pt x="788553" y="1050490"/>
                    <a:pt x="779802" y="1050490"/>
                  </a:cubicBezTo>
                  <a:lnTo>
                    <a:pt x="32998" y="1050490"/>
                  </a:lnTo>
                  <a:cubicBezTo>
                    <a:pt x="24247" y="1050490"/>
                    <a:pt x="15853" y="1047013"/>
                    <a:pt x="9665" y="1040825"/>
                  </a:cubicBezTo>
                  <a:cubicBezTo>
                    <a:pt x="3477" y="1034636"/>
                    <a:pt x="0" y="1026243"/>
                    <a:pt x="0" y="1017491"/>
                  </a:cubicBezTo>
                  <a:lnTo>
                    <a:pt x="0" y="32998"/>
                  </a:lnTo>
                  <a:cubicBezTo>
                    <a:pt x="0" y="24247"/>
                    <a:pt x="3477" y="15853"/>
                    <a:pt x="9665" y="9665"/>
                  </a:cubicBezTo>
                  <a:cubicBezTo>
                    <a:pt x="15853" y="3477"/>
                    <a:pt x="24247" y="0"/>
                    <a:pt x="32998" y="0"/>
                  </a:cubicBezTo>
                  <a:lnTo>
                    <a:pt x="779802" y="0"/>
                  </a:lnTo>
                  <a:cubicBezTo>
                    <a:pt x="788553" y="0"/>
                    <a:pt x="796947" y="3477"/>
                    <a:pt x="803135" y="9665"/>
                  </a:cubicBezTo>
                  <a:cubicBezTo>
                    <a:pt x="809323" y="15853"/>
                    <a:pt x="812800" y="24247"/>
                    <a:pt x="812800" y="32998"/>
                  </a:cubicBezTo>
                  <a:close/>
                </a:path>
              </a:pathLst>
            </a:custGeom>
            <a:solidFill>
              <a:srgbClr val="FFFFFF"/>
            </a:solidFill>
          </p:spPr>
        </p:sp>
        <p:sp>
          <p:nvSpPr>
            <p:cNvPr name="TextBox 26" id="26"/>
            <p:cNvSpPr txBox="true"/>
            <p:nvPr/>
          </p:nvSpPr>
          <p:spPr>
            <a:xfrm>
              <a:off x="0" y="-38100"/>
              <a:ext cx="812800" cy="1088590"/>
            </a:xfrm>
            <a:prstGeom prst="rect">
              <a:avLst/>
            </a:prstGeom>
          </p:spPr>
          <p:txBody>
            <a:bodyPr anchor="ctr" rtlCol="false" tIns="50800" lIns="50800" bIns="50800" rIns="50800"/>
            <a:lstStyle/>
            <a:p>
              <a:pPr algn="ctr">
                <a:lnSpc>
                  <a:spcPts val="2659"/>
                </a:lnSpc>
              </a:pPr>
            </a:p>
          </p:txBody>
        </p:sp>
      </p:grpSp>
      <p:grpSp>
        <p:nvGrpSpPr>
          <p:cNvPr name="Group 27" id="27"/>
          <p:cNvGrpSpPr/>
          <p:nvPr/>
        </p:nvGrpSpPr>
        <p:grpSpPr>
          <a:xfrm rot="0">
            <a:off x="10542346" y="3173377"/>
            <a:ext cx="1129037" cy="1129037"/>
            <a:chOff x="0" y="0"/>
            <a:chExt cx="812800" cy="812800"/>
          </a:xfrm>
        </p:grpSpPr>
        <p:sp>
          <p:nvSpPr>
            <p:cNvPr name="Freeform 28" id="28"/>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D1F48"/>
            </a:solidFill>
          </p:spPr>
        </p:sp>
        <p:sp>
          <p:nvSpPr>
            <p:cNvPr name="TextBox 29" id="29"/>
            <p:cNvSpPr txBox="true"/>
            <p:nvPr/>
          </p:nvSpPr>
          <p:spPr>
            <a:xfrm>
              <a:off x="76200" y="38100"/>
              <a:ext cx="660400" cy="698500"/>
            </a:xfrm>
            <a:prstGeom prst="rect">
              <a:avLst/>
            </a:prstGeom>
          </p:spPr>
          <p:txBody>
            <a:bodyPr anchor="ctr" rtlCol="false" tIns="81856" lIns="81856" bIns="81856" rIns="81856"/>
            <a:lstStyle/>
            <a:p>
              <a:pPr algn="ctr">
                <a:lnSpc>
                  <a:spcPts val="2659"/>
                </a:lnSpc>
              </a:pPr>
            </a:p>
          </p:txBody>
        </p:sp>
      </p:grpSp>
      <p:grpSp>
        <p:nvGrpSpPr>
          <p:cNvPr name="Group 30" id="30"/>
          <p:cNvGrpSpPr/>
          <p:nvPr/>
        </p:nvGrpSpPr>
        <p:grpSpPr>
          <a:xfrm rot="0">
            <a:off x="14537836" y="3173377"/>
            <a:ext cx="1129037" cy="1129037"/>
            <a:chOff x="0" y="0"/>
            <a:chExt cx="812800" cy="812800"/>
          </a:xfrm>
        </p:grpSpPr>
        <p:sp>
          <p:nvSpPr>
            <p:cNvPr name="Freeform 31" id="31"/>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D1F48"/>
            </a:solidFill>
          </p:spPr>
        </p:sp>
        <p:sp>
          <p:nvSpPr>
            <p:cNvPr name="TextBox 32" id="32"/>
            <p:cNvSpPr txBox="true"/>
            <p:nvPr/>
          </p:nvSpPr>
          <p:spPr>
            <a:xfrm>
              <a:off x="76200" y="38100"/>
              <a:ext cx="660400" cy="698500"/>
            </a:xfrm>
            <a:prstGeom prst="rect">
              <a:avLst/>
            </a:prstGeom>
          </p:spPr>
          <p:txBody>
            <a:bodyPr anchor="ctr" rtlCol="false" tIns="81856" lIns="81856" bIns="81856" rIns="81856"/>
            <a:lstStyle/>
            <a:p>
              <a:pPr algn="ctr">
                <a:lnSpc>
                  <a:spcPts val="2659"/>
                </a:lnSpc>
              </a:pPr>
            </a:p>
          </p:txBody>
        </p:sp>
      </p:grpSp>
      <p:sp>
        <p:nvSpPr>
          <p:cNvPr name="Freeform 33" id="33"/>
          <p:cNvSpPr/>
          <p:nvPr/>
        </p:nvSpPr>
        <p:spPr>
          <a:xfrm flipH="false" flipV="false" rot="0">
            <a:off x="6960723" y="3372720"/>
            <a:ext cx="594653" cy="594653"/>
          </a:xfrm>
          <a:custGeom>
            <a:avLst/>
            <a:gdLst/>
            <a:ahLst/>
            <a:cxnLst/>
            <a:rect r="r" b="b" t="t" l="l"/>
            <a:pathLst>
              <a:path h="594653" w="594653">
                <a:moveTo>
                  <a:pt x="0" y="0"/>
                </a:moveTo>
                <a:lnTo>
                  <a:pt x="594654" y="0"/>
                </a:lnTo>
                <a:lnTo>
                  <a:pt x="594654" y="594653"/>
                </a:lnTo>
                <a:lnTo>
                  <a:pt x="0" y="594653"/>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34" id="34"/>
          <p:cNvSpPr/>
          <p:nvPr/>
        </p:nvSpPr>
        <p:spPr>
          <a:xfrm flipH="false" flipV="false" rot="0">
            <a:off x="10901616" y="3460533"/>
            <a:ext cx="410497" cy="554725"/>
          </a:xfrm>
          <a:custGeom>
            <a:avLst/>
            <a:gdLst/>
            <a:ahLst/>
            <a:cxnLst/>
            <a:rect r="r" b="b" t="t" l="l"/>
            <a:pathLst>
              <a:path h="554725" w="410497">
                <a:moveTo>
                  <a:pt x="0" y="0"/>
                </a:moveTo>
                <a:lnTo>
                  <a:pt x="410497" y="0"/>
                </a:lnTo>
                <a:lnTo>
                  <a:pt x="410497" y="554725"/>
                </a:lnTo>
                <a:lnTo>
                  <a:pt x="0" y="55472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35" id="35"/>
          <p:cNvSpPr/>
          <p:nvPr/>
        </p:nvSpPr>
        <p:spPr>
          <a:xfrm flipH="false" flipV="false" rot="0">
            <a:off x="14794491" y="3519548"/>
            <a:ext cx="628337" cy="436694"/>
          </a:xfrm>
          <a:custGeom>
            <a:avLst/>
            <a:gdLst/>
            <a:ahLst/>
            <a:cxnLst/>
            <a:rect r="r" b="b" t="t" l="l"/>
            <a:pathLst>
              <a:path h="436694" w="628337">
                <a:moveTo>
                  <a:pt x="0" y="0"/>
                </a:moveTo>
                <a:lnTo>
                  <a:pt x="628337" y="0"/>
                </a:lnTo>
                <a:lnTo>
                  <a:pt x="628337" y="436695"/>
                </a:lnTo>
                <a:lnTo>
                  <a:pt x="0" y="436695"/>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TextBox 36" id="36"/>
          <p:cNvSpPr txBox="true"/>
          <p:nvPr/>
        </p:nvSpPr>
        <p:spPr>
          <a:xfrm rot="0">
            <a:off x="1948038" y="5921454"/>
            <a:ext cx="2855067" cy="1499227"/>
          </a:xfrm>
          <a:prstGeom prst="rect">
            <a:avLst/>
          </a:prstGeom>
        </p:spPr>
        <p:txBody>
          <a:bodyPr anchor="t" rtlCol="false" tIns="0" lIns="0" bIns="0" rIns="0">
            <a:spAutoFit/>
          </a:bodyPr>
          <a:lstStyle/>
          <a:p>
            <a:pPr algn="ctr">
              <a:lnSpc>
                <a:spcPts val="2002"/>
              </a:lnSpc>
            </a:pPr>
            <a:r>
              <a:rPr lang="en-US" sz="1820">
                <a:solidFill>
                  <a:srgbClr val="1D1F48"/>
                </a:solidFill>
                <a:latin typeface="SF Pro Display"/>
                <a:ea typeface="SF Pro Display"/>
                <a:cs typeface="SF Pro Display"/>
                <a:sym typeface="SF Pro Display"/>
              </a:rPr>
              <a:t>Comprehensive assessments created and reviewed by certified subject matter experts to ensure accuracy, industry relevance, and real-world applicability.</a:t>
            </a:r>
          </a:p>
        </p:txBody>
      </p:sp>
      <p:sp>
        <p:nvSpPr>
          <p:cNvPr name="TextBox 37" id="37"/>
          <p:cNvSpPr txBox="true"/>
          <p:nvPr/>
        </p:nvSpPr>
        <p:spPr>
          <a:xfrm rot="0">
            <a:off x="5266164" y="844177"/>
            <a:ext cx="7928649" cy="489821"/>
          </a:xfrm>
          <a:prstGeom prst="rect">
            <a:avLst/>
          </a:prstGeom>
        </p:spPr>
        <p:txBody>
          <a:bodyPr anchor="t" rtlCol="false" tIns="0" lIns="0" bIns="0" rIns="0">
            <a:spAutoFit/>
          </a:bodyPr>
          <a:lstStyle/>
          <a:p>
            <a:pPr algn="ctr">
              <a:lnSpc>
                <a:spcPts val="3652"/>
              </a:lnSpc>
            </a:pPr>
            <a:r>
              <a:rPr lang="en-US" b="true" sz="3320">
                <a:solidFill>
                  <a:srgbClr val="1F1D49"/>
                </a:solidFill>
                <a:latin typeface="Sofia Pro Heavy"/>
                <a:ea typeface="Sofia Pro Heavy"/>
                <a:cs typeface="Sofia Pro Heavy"/>
                <a:sym typeface="Sofia Pro Heavy"/>
              </a:rPr>
              <a:t>OUR CORE FEATURES</a:t>
            </a:r>
          </a:p>
        </p:txBody>
      </p:sp>
      <p:sp>
        <p:nvSpPr>
          <p:cNvPr name="TextBox 38" id="38"/>
          <p:cNvSpPr txBox="true"/>
          <p:nvPr/>
        </p:nvSpPr>
        <p:spPr>
          <a:xfrm rot="0">
            <a:off x="3715284" y="1534218"/>
            <a:ext cx="11121782" cy="791433"/>
          </a:xfrm>
          <a:prstGeom prst="rect">
            <a:avLst/>
          </a:prstGeom>
        </p:spPr>
        <p:txBody>
          <a:bodyPr anchor="t" rtlCol="false" tIns="0" lIns="0" bIns="0" rIns="0">
            <a:spAutoFit/>
          </a:bodyPr>
          <a:lstStyle/>
          <a:p>
            <a:pPr algn="ctr">
              <a:lnSpc>
                <a:spcPts val="3033"/>
              </a:lnSpc>
            </a:pPr>
            <a:r>
              <a:rPr lang="en-US" sz="3033">
                <a:solidFill>
                  <a:srgbClr val="1F1D49"/>
                </a:solidFill>
                <a:latin typeface="SF Pro Display"/>
                <a:ea typeface="SF Pro Display"/>
                <a:cs typeface="SF Pro Display"/>
                <a:sym typeface="SF Pro Display"/>
              </a:rPr>
              <a:t>Built to deliver accurate insights, improve hiring confidence, and unlock workforce potential</a:t>
            </a:r>
          </a:p>
        </p:txBody>
      </p:sp>
      <p:sp>
        <p:nvSpPr>
          <p:cNvPr name="TextBox 39" id="39"/>
          <p:cNvSpPr txBox="true"/>
          <p:nvPr/>
        </p:nvSpPr>
        <p:spPr>
          <a:xfrm rot="0">
            <a:off x="5830517" y="5880835"/>
            <a:ext cx="2855067" cy="1746833"/>
          </a:xfrm>
          <a:prstGeom prst="rect">
            <a:avLst/>
          </a:prstGeom>
        </p:spPr>
        <p:txBody>
          <a:bodyPr anchor="t" rtlCol="false" tIns="0" lIns="0" bIns="0" rIns="0">
            <a:spAutoFit/>
          </a:bodyPr>
          <a:lstStyle/>
          <a:p>
            <a:pPr algn="ctr">
              <a:lnSpc>
                <a:spcPts val="2002"/>
              </a:lnSpc>
            </a:pPr>
            <a:r>
              <a:rPr lang="en-US" sz="1820">
                <a:solidFill>
                  <a:srgbClr val="1D1F48"/>
                </a:solidFill>
                <a:latin typeface="SF Pro Display"/>
                <a:ea typeface="SF Pro Display"/>
                <a:cs typeface="SF Pro Display"/>
                <a:sym typeface="SF Pro Display"/>
              </a:rPr>
              <a:t>Automatically generates a personalised development plan based on test results-  identifying strengths, weaknesses, and recommended upskilling paths.</a:t>
            </a:r>
          </a:p>
        </p:txBody>
      </p:sp>
      <p:sp>
        <p:nvSpPr>
          <p:cNvPr name="TextBox 40" id="40"/>
          <p:cNvSpPr txBox="true"/>
          <p:nvPr/>
        </p:nvSpPr>
        <p:spPr>
          <a:xfrm rot="0">
            <a:off x="6145092" y="4534145"/>
            <a:ext cx="2225917" cy="660354"/>
          </a:xfrm>
          <a:prstGeom prst="rect">
            <a:avLst/>
          </a:prstGeom>
        </p:spPr>
        <p:txBody>
          <a:bodyPr anchor="t" rtlCol="false" tIns="0" lIns="0" bIns="0" rIns="0">
            <a:spAutoFit/>
          </a:bodyPr>
          <a:lstStyle/>
          <a:p>
            <a:pPr algn="ctr">
              <a:lnSpc>
                <a:spcPts val="2527"/>
              </a:lnSpc>
            </a:pPr>
            <a:r>
              <a:rPr lang="en-US" b="true" sz="2298">
                <a:solidFill>
                  <a:srgbClr val="1D1F48"/>
                </a:solidFill>
                <a:latin typeface="SF Pro Display Bold"/>
                <a:ea typeface="SF Pro Display Bold"/>
                <a:cs typeface="SF Pro Display Bold"/>
                <a:sym typeface="SF Pro Display Bold"/>
              </a:rPr>
              <a:t>AI Personal Proficiency Plan</a:t>
            </a:r>
          </a:p>
        </p:txBody>
      </p:sp>
      <p:sp>
        <p:nvSpPr>
          <p:cNvPr name="TextBox 41" id="41"/>
          <p:cNvSpPr txBox="true"/>
          <p:nvPr/>
        </p:nvSpPr>
        <p:spPr>
          <a:xfrm rot="0">
            <a:off x="13984597" y="4630649"/>
            <a:ext cx="2225917" cy="962570"/>
          </a:xfrm>
          <a:prstGeom prst="rect">
            <a:avLst/>
          </a:prstGeom>
        </p:spPr>
        <p:txBody>
          <a:bodyPr anchor="t" rtlCol="false" tIns="0" lIns="0" bIns="0" rIns="0">
            <a:spAutoFit/>
          </a:bodyPr>
          <a:lstStyle/>
          <a:p>
            <a:pPr algn="ctr">
              <a:lnSpc>
                <a:spcPts val="2527"/>
              </a:lnSpc>
            </a:pPr>
            <a:r>
              <a:rPr lang="en-US" b="true" sz="2298">
                <a:solidFill>
                  <a:srgbClr val="1D1F48"/>
                </a:solidFill>
                <a:latin typeface="SF Pro Display Bold"/>
                <a:ea typeface="SF Pro Display Bold"/>
                <a:cs typeface="SF Pro Display Bold"/>
                <a:sym typeface="SF Pro Display Bold"/>
              </a:rPr>
              <a:t>Talent Pool of Qualified Candidates</a:t>
            </a:r>
          </a:p>
        </p:txBody>
      </p:sp>
      <p:sp>
        <p:nvSpPr>
          <p:cNvPr name="TextBox 42" id="42"/>
          <p:cNvSpPr txBox="true"/>
          <p:nvPr/>
        </p:nvSpPr>
        <p:spPr>
          <a:xfrm rot="0">
            <a:off x="9714211" y="5880835"/>
            <a:ext cx="2855067" cy="1251621"/>
          </a:xfrm>
          <a:prstGeom prst="rect">
            <a:avLst/>
          </a:prstGeom>
        </p:spPr>
        <p:txBody>
          <a:bodyPr anchor="t" rtlCol="false" tIns="0" lIns="0" bIns="0" rIns="0">
            <a:spAutoFit/>
          </a:bodyPr>
          <a:lstStyle/>
          <a:p>
            <a:pPr algn="ctr">
              <a:lnSpc>
                <a:spcPts val="2002"/>
              </a:lnSpc>
            </a:pPr>
            <a:r>
              <a:rPr lang="en-US" sz="1820">
                <a:solidFill>
                  <a:srgbClr val="1D1F48"/>
                </a:solidFill>
                <a:latin typeface="SF Pro Display"/>
                <a:ea typeface="SF Pro Display"/>
                <a:cs typeface="SF Pro Display"/>
                <a:sym typeface="SF Pro Display"/>
              </a:rPr>
              <a:t>Instantly quantifies the financial impact of a hire - estimating onboarding cost and potential ROI from targeted upskilling.</a:t>
            </a:r>
          </a:p>
        </p:txBody>
      </p:sp>
      <p:sp>
        <p:nvSpPr>
          <p:cNvPr name="TextBox 43" id="43"/>
          <p:cNvSpPr txBox="true"/>
          <p:nvPr/>
        </p:nvSpPr>
        <p:spPr>
          <a:xfrm rot="0">
            <a:off x="9752613" y="4601298"/>
            <a:ext cx="2778264" cy="980700"/>
          </a:xfrm>
          <a:prstGeom prst="rect">
            <a:avLst/>
          </a:prstGeom>
        </p:spPr>
        <p:txBody>
          <a:bodyPr anchor="t" rtlCol="false" tIns="0" lIns="0" bIns="0" rIns="0">
            <a:spAutoFit/>
          </a:bodyPr>
          <a:lstStyle/>
          <a:p>
            <a:pPr algn="ctr">
              <a:lnSpc>
                <a:spcPts val="2527"/>
              </a:lnSpc>
            </a:pPr>
            <a:r>
              <a:rPr lang="en-US" b="true" sz="2298">
                <a:solidFill>
                  <a:srgbClr val="1D1F48"/>
                </a:solidFill>
                <a:latin typeface="SF Pro Display Bold"/>
                <a:ea typeface="SF Pro Display Bold"/>
                <a:cs typeface="SF Pro Display Bold"/>
                <a:sym typeface="SF Pro Display Bold"/>
              </a:rPr>
              <a:t>Employee Value &amp; Upskilling Cost Calculator</a:t>
            </a:r>
          </a:p>
        </p:txBody>
      </p:sp>
      <p:sp>
        <p:nvSpPr>
          <p:cNvPr name="TextBox 44" id="44"/>
          <p:cNvSpPr txBox="true"/>
          <p:nvPr/>
        </p:nvSpPr>
        <p:spPr>
          <a:xfrm rot="0">
            <a:off x="13709701" y="5921454"/>
            <a:ext cx="2855067" cy="1499227"/>
          </a:xfrm>
          <a:prstGeom prst="rect">
            <a:avLst/>
          </a:prstGeom>
        </p:spPr>
        <p:txBody>
          <a:bodyPr anchor="t" rtlCol="false" tIns="0" lIns="0" bIns="0" rIns="0">
            <a:spAutoFit/>
          </a:bodyPr>
          <a:lstStyle/>
          <a:p>
            <a:pPr algn="ctr">
              <a:lnSpc>
                <a:spcPts val="2002"/>
              </a:lnSpc>
            </a:pPr>
            <a:r>
              <a:rPr lang="en-US" sz="1820">
                <a:solidFill>
                  <a:srgbClr val="1D1F48"/>
                </a:solidFill>
                <a:latin typeface="SF Pro Display"/>
                <a:ea typeface="SF Pro Display"/>
                <a:cs typeface="SF Pro Display"/>
                <a:sym typeface="SF Pro Display"/>
              </a:rPr>
              <a:t>Centralised hub of verified candidates, searchable by proficiency level, software, and role type - connecting businesses with job-ready talent.</a:t>
            </a:r>
          </a:p>
        </p:txBody>
      </p:sp>
      <p:sp>
        <p:nvSpPr>
          <p:cNvPr name="TextBox 45" id="45"/>
          <p:cNvSpPr txBox="true"/>
          <p:nvPr/>
        </p:nvSpPr>
        <p:spPr>
          <a:xfrm rot="0">
            <a:off x="1976936" y="4575608"/>
            <a:ext cx="2778264" cy="660354"/>
          </a:xfrm>
          <a:prstGeom prst="rect">
            <a:avLst/>
          </a:prstGeom>
        </p:spPr>
        <p:txBody>
          <a:bodyPr anchor="t" rtlCol="false" tIns="0" lIns="0" bIns="0" rIns="0">
            <a:spAutoFit/>
          </a:bodyPr>
          <a:lstStyle/>
          <a:p>
            <a:pPr algn="ctr">
              <a:lnSpc>
                <a:spcPts val="2527"/>
              </a:lnSpc>
            </a:pPr>
            <a:r>
              <a:rPr lang="en-US" b="true" sz="2298">
                <a:solidFill>
                  <a:srgbClr val="1D1F48"/>
                </a:solidFill>
                <a:latin typeface="SF Pro Display Bold"/>
                <a:ea typeface="SF Pro Display Bold"/>
                <a:cs typeface="SF Pro Display Bold"/>
                <a:sym typeface="SF Pro Display Bold"/>
              </a:rPr>
              <a:t>Expert-Written Tests</a:t>
            </a:r>
          </a:p>
        </p:txBody>
      </p:sp>
    </p:spTree>
  </p:cSld>
  <p:clrMapOvr>
    <a:masterClrMapping/>
  </p:clrMapOvr>
  <p:transition spd="fast">
    <p:fade/>
  </p:transition>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FDFDFD"/>
        </a:solidFill>
      </p:bgPr>
    </p:bg>
    <p:spTree>
      <p:nvGrpSpPr>
        <p:cNvPr id="1" name=""/>
        <p:cNvGrpSpPr/>
        <p:nvPr/>
      </p:nvGrpSpPr>
      <p:grpSpPr>
        <a:xfrm>
          <a:off x="0" y="0"/>
          <a:ext cx="0" cy="0"/>
          <a:chOff x="0" y="0"/>
          <a:chExt cx="0" cy="0"/>
        </a:xfrm>
      </p:grpSpPr>
      <p:grpSp>
        <p:nvGrpSpPr>
          <p:cNvPr name="Group 2" id="2"/>
          <p:cNvGrpSpPr/>
          <p:nvPr/>
        </p:nvGrpSpPr>
        <p:grpSpPr>
          <a:xfrm rot="0">
            <a:off x="-1595820" y="-1782102"/>
            <a:ext cx="3564204" cy="3564204"/>
            <a:chOff x="0" y="0"/>
            <a:chExt cx="812800" cy="812800"/>
          </a:xfrm>
        </p:grpSpPr>
        <p:sp>
          <p:nvSpPr>
            <p:cNvPr name="Freeform 3" id="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00" cap="sq">
              <a:solidFill>
                <a:srgbClr val="1D1F48">
                  <a:alpha val="15686"/>
                </a:srgbClr>
              </a:solidFill>
              <a:prstDash val="solid"/>
              <a:miter/>
            </a:ln>
          </p:spPr>
        </p:sp>
        <p:sp>
          <p:nvSpPr>
            <p:cNvPr name="TextBox 4" id="4"/>
            <p:cNvSpPr txBox="true"/>
            <p:nvPr/>
          </p:nvSpPr>
          <p:spPr>
            <a:xfrm>
              <a:off x="76200" y="38100"/>
              <a:ext cx="660400" cy="698500"/>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16945019" y="-226875"/>
            <a:ext cx="3564204" cy="3564204"/>
            <a:chOff x="0" y="0"/>
            <a:chExt cx="812800" cy="812800"/>
          </a:xfrm>
        </p:grpSpPr>
        <p:sp>
          <p:nvSpPr>
            <p:cNvPr name="Freeform 6" id="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00" cap="sq">
              <a:solidFill>
                <a:srgbClr val="1D1F48">
                  <a:alpha val="15686"/>
                </a:srgbClr>
              </a:solidFill>
              <a:prstDash val="solid"/>
              <a:miter/>
            </a:ln>
          </p:spPr>
        </p:sp>
        <p:sp>
          <p:nvSpPr>
            <p:cNvPr name="TextBox 7" id="7"/>
            <p:cNvSpPr txBox="true"/>
            <p:nvPr/>
          </p:nvSpPr>
          <p:spPr>
            <a:xfrm>
              <a:off x="76200" y="38100"/>
              <a:ext cx="660400" cy="698500"/>
            </a:xfrm>
            <a:prstGeom prst="rect">
              <a:avLst/>
            </a:prstGeom>
          </p:spPr>
          <p:txBody>
            <a:bodyPr anchor="ctr" rtlCol="false" tIns="50800" lIns="50800" bIns="50800" rIns="50800"/>
            <a:lstStyle/>
            <a:p>
              <a:pPr algn="ctr">
                <a:lnSpc>
                  <a:spcPts val="2659"/>
                </a:lnSpc>
                <a:spcBef>
                  <a:spcPct val="0"/>
                </a:spcBef>
              </a:pPr>
            </a:p>
          </p:txBody>
        </p:sp>
      </p:grpSp>
      <p:grpSp>
        <p:nvGrpSpPr>
          <p:cNvPr name="Group 8" id="8"/>
          <p:cNvGrpSpPr/>
          <p:nvPr/>
        </p:nvGrpSpPr>
        <p:grpSpPr>
          <a:xfrm rot="0">
            <a:off x="-1206492" y="7397754"/>
            <a:ext cx="2412983" cy="2412983"/>
            <a:chOff x="0" y="0"/>
            <a:chExt cx="812800" cy="812800"/>
          </a:xfrm>
        </p:grpSpPr>
        <p:sp>
          <p:nvSpPr>
            <p:cNvPr name="Freeform 9" id="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00" cap="sq">
              <a:solidFill>
                <a:srgbClr val="1D1F48">
                  <a:alpha val="15686"/>
                </a:srgbClr>
              </a:solidFill>
              <a:prstDash val="solid"/>
              <a:miter/>
            </a:ln>
          </p:spPr>
        </p:sp>
        <p:sp>
          <p:nvSpPr>
            <p:cNvPr name="TextBox 10" id="10"/>
            <p:cNvSpPr txBox="true"/>
            <p:nvPr/>
          </p:nvSpPr>
          <p:spPr>
            <a:xfrm>
              <a:off x="76200" y="38100"/>
              <a:ext cx="660400" cy="698500"/>
            </a:xfrm>
            <a:prstGeom prst="rect">
              <a:avLst/>
            </a:prstGeom>
          </p:spPr>
          <p:txBody>
            <a:bodyPr anchor="ctr" rtlCol="false" tIns="50800" lIns="50800" bIns="50800" rIns="50800"/>
            <a:lstStyle/>
            <a:p>
              <a:pPr algn="ctr">
                <a:lnSpc>
                  <a:spcPts val="2659"/>
                </a:lnSpc>
                <a:spcBef>
                  <a:spcPct val="0"/>
                </a:spcBef>
              </a:pPr>
            </a:p>
          </p:txBody>
        </p:sp>
      </p:grpSp>
      <p:grpSp>
        <p:nvGrpSpPr>
          <p:cNvPr name="Group 11" id="11"/>
          <p:cNvGrpSpPr/>
          <p:nvPr/>
        </p:nvGrpSpPr>
        <p:grpSpPr>
          <a:xfrm rot="0">
            <a:off x="14203332" y="9258300"/>
            <a:ext cx="3295475" cy="506422"/>
            <a:chOff x="0" y="0"/>
            <a:chExt cx="4393967" cy="675229"/>
          </a:xfrm>
        </p:grpSpPr>
        <p:sp>
          <p:nvSpPr>
            <p:cNvPr name="Freeform 12" id="12"/>
            <p:cNvSpPr/>
            <p:nvPr/>
          </p:nvSpPr>
          <p:spPr>
            <a:xfrm flipH="false" flipV="false" rot="0">
              <a:off x="739671" y="0"/>
              <a:ext cx="3654296" cy="661731"/>
            </a:xfrm>
            <a:custGeom>
              <a:avLst/>
              <a:gdLst/>
              <a:ahLst/>
              <a:cxnLst/>
              <a:rect r="r" b="b" t="t" l="l"/>
              <a:pathLst>
                <a:path h="661731" w="3654296">
                  <a:moveTo>
                    <a:pt x="0" y="0"/>
                  </a:moveTo>
                  <a:lnTo>
                    <a:pt x="3654296" y="0"/>
                  </a:lnTo>
                  <a:lnTo>
                    <a:pt x="3654296" y="661731"/>
                  </a:lnTo>
                  <a:lnTo>
                    <a:pt x="0" y="661731"/>
                  </a:lnTo>
                  <a:lnTo>
                    <a:pt x="0" y="0"/>
                  </a:lnTo>
                  <a:close/>
                </a:path>
              </a:pathLst>
            </a:custGeom>
            <a:blipFill>
              <a:blip r:embed="rId3">
                <a:extLst>
                  <a:ext uri="{96DAC541-7B7A-43D3-8B79-37D633B846F1}">
                    <asvg:svgBlip xmlns:asvg="http://schemas.microsoft.com/office/drawing/2016/SVG/main" r:embed="rId4"/>
                  </a:ext>
                </a:extLst>
              </a:blip>
              <a:stretch>
                <a:fillRect l="-19922" t="0" r="0" b="0"/>
              </a:stretch>
            </a:blipFill>
          </p:spPr>
        </p:sp>
        <p:sp>
          <p:nvSpPr>
            <p:cNvPr name="Freeform 13" id="13"/>
            <p:cNvSpPr/>
            <p:nvPr/>
          </p:nvSpPr>
          <p:spPr>
            <a:xfrm flipH="false" flipV="false" rot="0">
              <a:off x="0" y="0"/>
              <a:ext cx="698706" cy="675229"/>
            </a:xfrm>
            <a:custGeom>
              <a:avLst/>
              <a:gdLst/>
              <a:ahLst/>
              <a:cxnLst/>
              <a:rect r="r" b="b" t="t" l="l"/>
              <a:pathLst>
                <a:path h="675229" w="698706">
                  <a:moveTo>
                    <a:pt x="0" y="0"/>
                  </a:moveTo>
                  <a:lnTo>
                    <a:pt x="698706" y="0"/>
                  </a:lnTo>
                  <a:lnTo>
                    <a:pt x="698706" y="675229"/>
                  </a:lnTo>
                  <a:lnTo>
                    <a:pt x="0" y="675229"/>
                  </a:lnTo>
                  <a:lnTo>
                    <a:pt x="0" y="0"/>
                  </a:lnTo>
                  <a:close/>
                </a:path>
              </a:pathLst>
            </a:custGeom>
            <a:blipFill>
              <a:blip r:embed="rId5">
                <a:extLst>
                  <a:ext uri="{96DAC541-7B7A-43D3-8B79-37D633B846F1}">
                    <asvg:svgBlip xmlns:asvg="http://schemas.microsoft.com/office/drawing/2016/SVG/main" r:embed="rId6"/>
                  </a:ext>
                </a:extLst>
              </a:blip>
              <a:stretch>
                <a:fillRect l="0" t="0" r="-540000" b="0"/>
              </a:stretch>
            </a:blipFill>
          </p:spPr>
        </p:sp>
      </p:grpSp>
      <p:sp>
        <p:nvSpPr>
          <p:cNvPr name="TextBox 14" id="14"/>
          <p:cNvSpPr txBox="true"/>
          <p:nvPr/>
        </p:nvSpPr>
        <p:spPr>
          <a:xfrm rot="0">
            <a:off x="2990744" y="834350"/>
            <a:ext cx="12306512" cy="489734"/>
          </a:xfrm>
          <a:prstGeom prst="rect">
            <a:avLst/>
          </a:prstGeom>
        </p:spPr>
        <p:txBody>
          <a:bodyPr anchor="t" rtlCol="false" tIns="0" lIns="0" bIns="0" rIns="0">
            <a:spAutoFit/>
          </a:bodyPr>
          <a:lstStyle/>
          <a:p>
            <a:pPr algn="ctr">
              <a:lnSpc>
                <a:spcPts val="3641"/>
              </a:lnSpc>
            </a:pPr>
            <a:r>
              <a:rPr lang="en-US" b="true" sz="3310">
                <a:solidFill>
                  <a:srgbClr val="1D1F48"/>
                </a:solidFill>
                <a:latin typeface="Sofia Pro Heavy"/>
                <a:ea typeface="Sofia Pro Heavy"/>
                <a:cs typeface="Sofia Pro Heavy"/>
                <a:sym typeface="Sofia Pro Heavy"/>
              </a:rPr>
              <a:t>THE AU MARKET OPPORTUNITY</a:t>
            </a:r>
          </a:p>
        </p:txBody>
      </p:sp>
      <p:grpSp>
        <p:nvGrpSpPr>
          <p:cNvPr name="Group 15" id="15"/>
          <p:cNvGrpSpPr/>
          <p:nvPr/>
        </p:nvGrpSpPr>
        <p:grpSpPr>
          <a:xfrm rot="0">
            <a:off x="1541409" y="6498025"/>
            <a:ext cx="2616580" cy="2616580"/>
            <a:chOff x="0" y="0"/>
            <a:chExt cx="812800" cy="812800"/>
          </a:xfrm>
        </p:grpSpPr>
        <p:sp>
          <p:nvSpPr>
            <p:cNvPr name="Freeform 16" id="1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EA2F2"/>
            </a:solidFill>
          </p:spPr>
        </p:sp>
        <p:sp>
          <p:nvSpPr>
            <p:cNvPr name="TextBox 17" id="17"/>
            <p:cNvSpPr txBox="true"/>
            <p:nvPr/>
          </p:nvSpPr>
          <p:spPr>
            <a:xfrm>
              <a:off x="76200" y="38100"/>
              <a:ext cx="660400" cy="698500"/>
            </a:xfrm>
            <a:prstGeom prst="rect">
              <a:avLst/>
            </a:prstGeom>
          </p:spPr>
          <p:txBody>
            <a:bodyPr anchor="ctr" rtlCol="false" tIns="44157" lIns="44157" bIns="44157" rIns="44157"/>
            <a:lstStyle/>
            <a:p>
              <a:pPr algn="ctr">
                <a:lnSpc>
                  <a:spcPts val="2660"/>
                </a:lnSpc>
              </a:pPr>
            </a:p>
          </p:txBody>
        </p:sp>
      </p:grpSp>
      <p:grpSp>
        <p:nvGrpSpPr>
          <p:cNvPr name="Group 18" id="18"/>
          <p:cNvGrpSpPr/>
          <p:nvPr/>
        </p:nvGrpSpPr>
        <p:grpSpPr>
          <a:xfrm rot="0">
            <a:off x="1536685" y="4518713"/>
            <a:ext cx="2626028" cy="2626028"/>
            <a:chOff x="0" y="0"/>
            <a:chExt cx="812800" cy="812800"/>
          </a:xfrm>
        </p:grpSpPr>
        <p:sp>
          <p:nvSpPr>
            <p:cNvPr name="Freeform 19" id="1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F4B91"/>
            </a:solidFill>
          </p:spPr>
        </p:sp>
        <p:sp>
          <p:nvSpPr>
            <p:cNvPr name="TextBox 20" id="20"/>
            <p:cNvSpPr txBox="true"/>
            <p:nvPr/>
          </p:nvSpPr>
          <p:spPr>
            <a:xfrm>
              <a:off x="76200" y="38100"/>
              <a:ext cx="660400" cy="698500"/>
            </a:xfrm>
            <a:prstGeom prst="rect">
              <a:avLst/>
            </a:prstGeom>
          </p:spPr>
          <p:txBody>
            <a:bodyPr anchor="ctr" rtlCol="false" tIns="44157" lIns="44157" bIns="44157" rIns="44157"/>
            <a:lstStyle/>
            <a:p>
              <a:pPr algn="ctr">
                <a:lnSpc>
                  <a:spcPts val="2660"/>
                </a:lnSpc>
              </a:pPr>
            </a:p>
          </p:txBody>
        </p:sp>
      </p:grpSp>
      <p:grpSp>
        <p:nvGrpSpPr>
          <p:cNvPr name="Group 21" id="21"/>
          <p:cNvGrpSpPr/>
          <p:nvPr/>
        </p:nvGrpSpPr>
        <p:grpSpPr>
          <a:xfrm rot="0">
            <a:off x="1459537" y="2848359"/>
            <a:ext cx="2780324" cy="2780324"/>
            <a:chOff x="0" y="0"/>
            <a:chExt cx="812800" cy="812800"/>
          </a:xfrm>
        </p:grpSpPr>
        <p:sp>
          <p:nvSpPr>
            <p:cNvPr name="Freeform 22" id="22"/>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D1F48"/>
            </a:solidFill>
          </p:spPr>
        </p:sp>
        <p:sp>
          <p:nvSpPr>
            <p:cNvPr name="TextBox 23" id="23"/>
            <p:cNvSpPr txBox="true"/>
            <p:nvPr/>
          </p:nvSpPr>
          <p:spPr>
            <a:xfrm>
              <a:off x="76200" y="38100"/>
              <a:ext cx="660400" cy="698500"/>
            </a:xfrm>
            <a:prstGeom prst="rect">
              <a:avLst/>
            </a:prstGeom>
          </p:spPr>
          <p:txBody>
            <a:bodyPr anchor="ctr" rtlCol="false" tIns="44157" lIns="44157" bIns="44157" rIns="44157"/>
            <a:lstStyle/>
            <a:p>
              <a:pPr algn="ctr">
                <a:lnSpc>
                  <a:spcPts val="2660"/>
                </a:lnSpc>
              </a:pPr>
            </a:p>
          </p:txBody>
        </p:sp>
      </p:grpSp>
      <p:sp>
        <p:nvSpPr>
          <p:cNvPr name="Freeform 24" id="24"/>
          <p:cNvSpPr/>
          <p:nvPr/>
        </p:nvSpPr>
        <p:spPr>
          <a:xfrm flipH="false" flipV="false" rot="0">
            <a:off x="2640472" y="3029603"/>
            <a:ext cx="418454" cy="291349"/>
          </a:xfrm>
          <a:custGeom>
            <a:avLst/>
            <a:gdLst/>
            <a:ahLst/>
            <a:cxnLst/>
            <a:rect r="r" b="b" t="t" l="l"/>
            <a:pathLst>
              <a:path h="291349" w="418454">
                <a:moveTo>
                  <a:pt x="0" y="0"/>
                </a:moveTo>
                <a:lnTo>
                  <a:pt x="418454" y="0"/>
                </a:lnTo>
                <a:lnTo>
                  <a:pt x="418454" y="291349"/>
                </a:lnTo>
                <a:lnTo>
                  <a:pt x="0" y="291349"/>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grpSp>
        <p:nvGrpSpPr>
          <p:cNvPr name="Group 25" id="25"/>
          <p:cNvGrpSpPr/>
          <p:nvPr/>
        </p:nvGrpSpPr>
        <p:grpSpPr>
          <a:xfrm rot="0">
            <a:off x="5083734" y="6498025"/>
            <a:ext cx="2616580" cy="2616580"/>
            <a:chOff x="0" y="0"/>
            <a:chExt cx="812800" cy="812800"/>
          </a:xfrm>
        </p:grpSpPr>
        <p:sp>
          <p:nvSpPr>
            <p:cNvPr name="Freeform 26" id="2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EA2F2"/>
            </a:solidFill>
          </p:spPr>
        </p:sp>
        <p:sp>
          <p:nvSpPr>
            <p:cNvPr name="TextBox 27" id="27"/>
            <p:cNvSpPr txBox="true"/>
            <p:nvPr/>
          </p:nvSpPr>
          <p:spPr>
            <a:xfrm>
              <a:off x="76200" y="38100"/>
              <a:ext cx="660400" cy="698500"/>
            </a:xfrm>
            <a:prstGeom prst="rect">
              <a:avLst/>
            </a:prstGeom>
          </p:spPr>
          <p:txBody>
            <a:bodyPr anchor="ctr" rtlCol="false" tIns="44157" lIns="44157" bIns="44157" rIns="44157"/>
            <a:lstStyle/>
            <a:p>
              <a:pPr algn="ctr">
                <a:lnSpc>
                  <a:spcPts val="2660"/>
                </a:lnSpc>
              </a:pPr>
            </a:p>
          </p:txBody>
        </p:sp>
      </p:grpSp>
      <p:grpSp>
        <p:nvGrpSpPr>
          <p:cNvPr name="Group 28" id="28"/>
          <p:cNvGrpSpPr/>
          <p:nvPr/>
        </p:nvGrpSpPr>
        <p:grpSpPr>
          <a:xfrm rot="0">
            <a:off x="5068098" y="4550547"/>
            <a:ext cx="2626028" cy="2626028"/>
            <a:chOff x="0" y="0"/>
            <a:chExt cx="812800" cy="812800"/>
          </a:xfrm>
        </p:grpSpPr>
        <p:sp>
          <p:nvSpPr>
            <p:cNvPr name="Freeform 29" id="2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F4B91"/>
            </a:solidFill>
          </p:spPr>
        </p:sp>
        <p:sp>
          <p:nvSpPr>
            <p:cNvPr name="TextBox 30" id="30"/>
            <p:cNvSpPr txBox="true"/>
            <p:nvPr/>
          </p:nvSpPr>
          <p:spPr>
            <a:xfrm>
              <a:off x="76200" y="38100"/>
              <a:ext cx="660400" cy="698500"/>
            </a:xfrm>
            <a:prstGeom prst="rect">
              <a:avLst/>
            </a:prstGeom>
          </p:spPr>
          <p:txBody>
            <a:bodyPr anchor="ctr" rtlCol="false" tIns="44157" lIns="44157" bIns="44157" rIns="44157"/>
            <a:lstStyle/>
            <a:p>
              <a:pPr algn="ctr">
                <a:lnSpc>
                  <a:spcPts val="2660"/>
                </a:lnSpc>
              </a:pPr>
            </a:p>
          </p:txBody>
        </p:sp>
      </p:grpSp>
      <p:grpSp>
        <p:nvGrpSpPr>
          <p:cNvPr name="Group 31" id="31"/>
          <p:cNvGrpSpPr/>
          <p:nvPr/>
        </p:nvGrpSpPr>
        <p:grpSpPr>
          <a:xfrm rot="0">
            <a:off x="5001861" y="2861874"/>
            <a:ext cx="2780324" cy="2780324"/>
            <a:chOff x="0" y="0"/>
            <a:chExt cx="812800" cy="812800"/>
          </a:xfrm>
        </p:grpSpPr>
        <p:sp>
          <p:nvSpPr>
            <p:cNvPr name="Freeform 32" id="32"/>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D1F48"/>
            </a:solidFill>
          </p:spPr>
        </p:sp>
        <p:sp>
          <p:nvSpPr>
            <p:cNvPr name="TextBox 33" id="33"/>
            <p:cNvSpPr txBox="true"/>
            <p:nvPr/>
          </p:nvSpPr>
          <p:spPr>
            <a:xfrm>
              <a:off x="76200" y="38100"/>
              <a:ext cx="660400" cy="698500"/>
            </a:xfrm>
            <a:prstGeom prst="rect">
              <a:avLst/>
            </a:prstGeom>
          </p:spPr>
          <p:txBody>
            <a:bodyPr anchor="ctr" rtlCol="false" tIns="44157" lIns="44157" bIns="44157" rIns="44157"/>
            <a:lstStyle/>
            <a:p>
              <a:pPr algn="ctr">
                <a:lnSpc>
                  <a:spcPts val="2660"/>
                </a:lnSpc>
              </a:pPr>
            </a:p>
          </p:txBody>
        </p:sp>
      </p:grpSp>
      <p:sp>
        <p:nvSpPr>
          <p:cNvPr name="Freeform 34" id="34"/>
          <p:cNvSpPr/>
          <p:nvPr/>
        </p:nvSpPr>
        <p:spPr>
          <a:xfrm flipH="false" flipV="false" rot="0">
            <a:off x="6257249" y="3080230"/>
            <a:ext cx="250671" cy="257099"/>
          </a:xfrm>
          <a:custGeom>
            <a:avLst/>
            <a:gdLst/>
            <a:ahLst/>
            <a:cxnLst/>
            <a:rect r="r" b="b" t="t" l="l"/>
            <a:pathLst>
              <a:path h="257099" w="250671">
                <a:moveTo>
                  <a:pt x="0" y="0"/>
                </a:moveTo>
                <a:lnTo>
                  <a:pt x="250671" y="0"/>
                </a:lnTo>
                <a:lnTo>
                  <a:pt x="250671" y="257098"/>
                </a:lnTo>
                <a:lnTo>
                  <a:pt x="0" y="257098"/>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TextBox 35" id="35"/>
          <p:cNvSpPr txBox="true"/>
          <p:nvPr/>
        </p:nvSpPr>
        <p:spPr>
          <a:xfrm rot="0">
            <a:off x="1844784" y="4464611"/>
            <a:ext cx="2009831" cy="609341"/>
          </a:xfrm>
          <a:prstGeom prst="rect">
            <a:avLst/>
          </a:prstGeom>
        </p:spPr>
        <p:txBody>
          <a:bodyPr anchor="t" rtlCol="false" tIns="0" lIns="0" bIns="0" rIns="0">
            <a:spAutoFit/>
          </a:bodyPr>
          <a:lstStyle/>
          <a:p>
            <a:pPr algn="ctr">
              <a:lnSpc>
                <a:spcPts val="1639"/>
              </a:lnSpc>
            </a:pPr>
            <a:r>
              <a:rPr lang="en-US" sz="1490" b="true">
                <a:solidFill>
                  <a:srgbClr val="FDFDFD"/>
                </a:solidFill>
                <a:latin typeface="SF Pro Display Bold"/>
                <a:ea typeface="SF Pro Display Bold"/>
                <a:cs typeface="SF Pro Display Bold"/>
                <a:sym typeface="SF Pro Display Bold"/>
              </a:rPr>
              <a:t>Businesses in targeted industries -</a:t>
            </a:r>
          </a:p>
          <a:p>
            <a:pPr algn="ctr">
              <a:lnSpc>
                <a:spcPts val="1639"/>
              </a:lnSpc>
            </a:pPr>
            <a:r>
              <a:rPr lang="en-US" sz="1490">
                <a:solidFill>
                  <a:srgbClr val="FDFDFD"/>
                </a:solidFill>
                <a:latin typeface="SF Pro Display"/>
                <a:ea typeface="SF Pro Display"/>
                <a:cs typeface="SF Pro Display"/>
                <a:sym typeface="SF Pro Display"/>
              </a:rPr>
              <a:t>337,000 businesses</a:t>
            </a:r>
          </a:p>
        </p:txBody>
      </p:sp>
      <p:sp>
        <p:nvSpPr>
          <p:cNvPr name="TextBox 36" id="36"/>
          <p:cNvSpPr txBox="true"/>
          <p:nvPr/>
        </p:nvSpPr>
        <p:spPr>
          <a:xfrm rot="0">
            <a:off x="2528285" y="3486912"/>
            <a:ext cx="642827" cy="295050"/>
          </a:xfrm>
          <a:prstGeom prst="rect">
            <a:avLst/>
          </a:prstGeom>
        </p:spPr>
        <p:txBody>
          <a:bodyPr anchor="t" rtlCol="false" tIns="0" lIns="0" bIns="0" rIns="0">
            <a:spAutoFit/>
          </a:bodyPr>
          <a:lstStyle/>
          <a:p>
            <a:pPr algn="ctr">
              <a:lnSpc>
                <a:spcPts val="2319"/>
              </a:lnSpc>
            </a:pPr>
            <a:r>
              <a:rPr lang="en-US" b="true" sz="2108">
                <a:solidFill>
                  <a:srgbClr val="FFFFFF"/>
                </a:solidFill>
                <a:latin typeface="SF Pro Display Bold"/>
                <a:ea typeface="SF Pro Display Bold"/>
                <a:cs typeface="SF Pro Display Bold"/>
                <a:sym typeface="SF Pro Display Bold"/>
              </a:rPr>
              <a:t>B2B</a:t>
            </a:r>
          </a:p>
        </p:txBody>
      </p:sp>
      <p:sp>
        <p:nvSpPr>
          <p:cNvPr name="TextBox 37" id="37"/>
          <p:cNvSpPr txBox="true"/>
          <p:nvPr/>
        </p:nvSpPr>
        <p:spPr>
          <a:xfrm rot="0">
            <a:off x="6005188" y="3484135"/>
            <a:ext cx="776667" cy="297827"/>
          </a:xfrm>
          <a:prstGeom prst="rect">
            <a:avLst/>
          </a:prstGeom>
        </p:spPr>
        <p:txBody>
          <a:bodyPr anchor="t" rtlCol="false" tIns="0" lIns="0" bIns="0" rIns="0">
            <a:spAutoFit/>
          </a:bodyPr>
          <a:lstStyle/>
          <a:p>
            <a:pPr algn="ctr">
              <a:lnSpc>
                <a:spcPts val="2358"/>
              </a:lnSpc>
            </a:pPr>
            <a:r>
              <a:rPr lang="en-US" b="true" sz="2144">
                <a:solidFill>
                  <a:srgbClr val="FFFFFF"/>
                </a:solidFill>
                <a:latin typeface="SF Pro Display Bold"/>
                <a:ea typeface="SF Pro Display Bold"/>
                <a:cs typeface="SF Pro Display Bold"/>
                <a:sym typeface="SF Pro Display Bold"/>
              </a:rPr>
              <a:t>B2C </a:t>
            </a:r>
          </a:p>
        </p:txBody>
      </p:sp>
      <p:sp>
        <p:nvSpPr>
          <p:cNvPr name="TextBox 38" id="38"/>
          <p:cNvSpPr txBox="true"/>
          <p:nvPr/>
        </p:nvSpPr>
        <p:spPr>
          <a:xfrm rot="0">
            <a:off x="1723878" y="6305325"/>
            <a:ext cx="2289369" cy="209379"/>
          </a:xfrm>
          <a:prstGeom prst="rect">
            <a:avLst/>
          </a:prstGeom>
        </p:spPr>
        <p:txBody>
          <a:bodyPr anchor="t" rtlCol="false" tIns="0" lIns="0" bIns="0" rIns="0">
            <a:spAutoFit/>
          </a:bodyPr>
          <a:lstStyle/>
          <a:p>
            <a:pPr algn="ctr">
              <a:lnSpc>
                <a:spcPts val="1639"/>
              </a:lnSpc>
            </a:pPr>
            <a:r>
              <a:rPr lang="en-US" sz="1490">
                <a:solidFill>
                  <a:srgbClr val="FDFDFD"/>
                </a:solidFill>
                <a:latin typeface="SF Pro Display"/>
                <a:ea typeface="SF Pro Display"/>
                <a:cs typeface="SF Pro Display"/>
                <a:sym typeface="SF Pro Display"/>
              </a:rPr>
              <a:t>27,000 businesses</a:t>
            </a:r>
          </a:p>
        </p:txBody>
      </p:sp>
      <p:sp>
        <p:nvSpPr>
          <p:cNvPr name="TextBox 39" id="39"/>
          <p:cNvSpPr txBox="true"/>
          <p:nvPr/>
        </p:nvSpPr>
        <p:spPr>
          <a:xfrm rot="0">
            <a:off x="2690032" y="3926135"/>
            <a:ext cx="1314207" cy="353542"/>
          </a:xfrm>
          <a:prstGeom prst="rect">
            <a:avLst/>
          </a:prstGeom>
        </p:spPr>
        <p:txBody>
          <a:bodyPr anchor="t" rtlCol="false" tIns="0" lIns="0" bIns="0" rIns="0">
            <a:spAutoFit/>
          </a:bodyPr>
          <a:lstStyle/>
          <a:p>
            <a:pPr algn="l">
              <a:lnSpc>
                <a:spcPts val="2620"/>
              </a:lnSpc>
            </a:pPr>
            <a:r>
              <a:rPr lang="en-US" b="true" sz="2382">
                <a:solidFill>
                  <a:srgbClr val="FFB200"/>
                </a:solidFill>
                <a:latin typeface="Sofia Pro Heavy"/>
                <a:ea typeface="Sofia Pro Heavy"/>
                <a:cs typeface="Sofia Pro Heavy"/>
                <a:sym typeface="Sofia Pro Heavy"/>
              </a:rPr>
              <a:t>A$800M</a:t>
            </a:r>
          </a:p>
        </p:txBody>
      </p:sp>
      <p:sp>
        <p:nvSpPr>
          <p:cNvPr name="TextBox 40" id="40"/>
          <p:cNvSpPr txBox="true"/>
          <p:nvPr/>
        </p:nvSpPr>
        <p:spPr>
          <a:xfrm rot="0">
            <a:off x="1963749" y="3926135"/>
            <a:ext cx="726283" cy="351916"/>
          </a:xfrm>
          <a:prstGeom prst="rect">
            <a:avLst/>
          </a:prstGeom>
        </p:spPr>
        <p:txBody>
          <a:bodyPr anchor="t" rtlCol="false" tIns="0" lIns="0" bIns="0" rIns="0">
            <a:spAutoFit/>
          </a:bodyPr>
          <a:lstStyle/>
          <a:p>
            <a:pPr algn="l">
              <a:lnSpc>
                <a:spcPts val="2620"/>
              </a:lnSpc>
            </a:pPr>
            <a:r>
              <a:rPr lang="en-US" b="true" sz="2382">
                <a:solidFill>
                  <a:srgbClr val="FFFFFF"/>
                </a:solidFill>
                <a:latin typeface="Sofia Pro Heavy"/>
                <a:ea typeface="Sofia Pro Heavy"/>
                <a:cs typeface="Sofia Pro Heavy"/>
                <a:sym typeface="Sofia Pro Heavy"/>
              </a:rPr>
              <a:t>TAM</a:t>
            </a:r>
          </a:p>
        </p:txBody>
      </p:sp>
      <p:sp>
        <p:nvSpPr>
          <p:cNvPr name="TextBox 41" id="41"/>
          <p:cNvSpPr txBox="true"/>
          <p:nvPr/>
        </p:nvSpPr>
        <p:spPr>
          <a:xfrm rot="0">
            <a:off x="2758492" y="5812079"/>
            <a:ext cx="1096122" cy="293293"/>
          </a:xfrm>
          <a:prstGeom prst="rect">
            <a:avLst/>
          </a:prstGeom>
        </p:spPr>
        <p:txBody>
          <a:bodyPr anchor="t" rtlCol="false" tIns="0" lIns="0" bIns="0" rIns="0">
            <a:spAutoFit/>
          </a:bodyPr>
          <a:lstStyle/>
          <a:p>
            <a:pPr algn="l">
              <a:lnSpc>
                <a:spcPts val="2186"/>
              </a:lnSpc>
            </a:pPr>
            <a:r>
              <a:rPr lang="en-US" b="true" sz="1987">
                <a:solidFill>
                  <a:srgbClr val="FFB200"/>
                </a:solidFill>
                <a:latin typeface="Sofia Pro Heavy"/>
                <a:ea typeface="Sofia Pro Heavy"/>
                <a:cs typeface="Sofia Pro Heavy"/>
                <a:sym typeface="Sofia Pro Heavy"/>
              </a:rPr>
              <a:t>A$57M</a:t>
            </a:r>
          </a:p>
        </p:txBody>
      </p:sp>
      <p:sp>
        <p:nvSpPr>
          <p:cNvPr name="TextBox 42" id="42"/>
          <p:cNvSpPr txBox="true"/>
          <p:nvPr/>
        </p:nvSpPr>
        <p:spPr>
          <a:xfrm rot="0">
            <a:off x="2150008" y="5812079"/>
            <a:ext cx="608485" cy="293293"/>
          </a:xfrm>
          <a:prstGeom prst="rect">
            <a:avLst/>
          </a:prstGeom>
        </p:spPr>
        <p:txBody>
          <a:bodyPr anchor="t" rtlCol="false" tIns="0" lIns="0" bIns="0" rIns="0">
            <a:spAutoFit/>
          </a:bodyPr>
          <a:lstStyle/>
          <a:p>
            <a:pPr algn="l">
              <a:lnSpc>
                <a:spcPts val="2195"/>
              </a:lnSpc>
            </a:pPr>
            <a:r>
              <a:rPr lang="en-US" b="true" sz="1996">
                <a:solidFill>
                  <a:srgbClr val="FFFFFF"/>
                </a:solidFill>
                <a:latin typeface="Sofia Pro Heavy"/>
                <a:ea typeface="Sofia Pro Heavy"/>
                <a:cs typeface="Sofia Pro Heavy"/>
                <a:sym typeface="Sofia Pro Heavy"/>
              </a:rPr>
              <a:t>SAM</a:t>
            </a:r>
          </a:p>
        </p:txBody>
      </p:sp>
      <p:sp>
        <p:nvSpPr>
          <p:cNvPr name="TextBox 43" id="43"/>
          <p:cNvSpPr txBox="true"/>
          <p:nvPr/>
        </p:nvSpPr>
        <p:spPr>
          <a:xfrm rot="0">
            <a:off x="1723878" y="7980996"/>
            <a:ext cx="2289369" cy="209379"/>
          </a:xfrm>
          <a:prstGeom prst="rect">
            <a:avLst/>
          </a:prstGeom>
        </p:spPr>
        <p:txBody>
          <a:bodyPr anchor="t" rtlCol="false" tIns="0" lIns="0" bIns="0" rIns="0">
            <a:spAutoFit/>
          </a:bodyPr>
          <a:lstStyle/>
          <a:p>
            <a:pPr algn="ctr">
              <a:lnSpc>
                <a:spcPts val="1639"/>
              </a:lnSpc>
            </a:pPr>
            <a:r>
              <a:rPr lang="en-US" sz="1490">
                <a:solidFill>
                  <a:srgbClr val="FDFDFD"/>
                </a:solidFill>
                <a:latin typeface="SF Pro Display"/>
                <a:ea typeface="SF Pro Display"/>
                <a:cs typeface="SF Pro Display"/>
                <a:sym typeface="SF Pro Display"/>
              </a:rPr>
              <a:t>13,700 businesses</a:t>
            </a:r>
          </a:p>
        </p:txBody>
      </p:sp>
      <p:sp>
        <p:nvSpPr>
          <p:cNvPr name="TextBox 44" id="44"/>
          <p:cNvSpPr txBox="true"/>
          <p:nvPr/>
        </p:nvSpPr>
        <p:spPr>
          <a:xfrm rot="0">
            <a:off x="2758492" y="7487749"/>
            <a:ext cx="1096122" cy="293293"/>
          </a:xfrm>
          <a:prstGeom prst="rect">
            <a:avLst/>
          </a:prstGeom>
        </p:spPr>
        <p:txBody>
          <a:bodyPr anchor="t" rtlCol="false" tIns="0" lIns="0" bIns="0" rIns="0">
            <a:spAutoFit/>
          </a:bodyPr>
          <a:lstStyle/>
          <a:p>
            <a:pPr algn="l">
              <a:lnSpc>
                <a:spcPts val="2186"/>
              </a:lnSpc>
            </a:pPr>
            <a:r>
              <a:rPr lang="en-US" b="true" sz="1987">
                <a:solidFill>
                  <a:srgbClr val="FFB200"/>
                </a:solidFill>
                <a:latin typeface="Sofia Pro Heavy"/>
                <a:ea typeface="Sofia Pro Heavy"/>
                <a:cs typeface="Sofia Pro Heavy"/>
                <a:sym typeface="Sofia Pro Heavy"/>
              </a:rPr>
              <a:t>A$28M</a:t>
            </a:r>
          </a:p>
        </p:txBody>
      </p:sp>
      <p:sp>
        <p:nvSpPr>
          <p:cNvPr name="TextBox 45" id="45"/>
          <p:cNvSpPr txBox="true"/>
          <p:nvPr/>
        </p:nvSpPr>
        <p:spPr>
          <a:xfrm rot="0">
            <a:off x="2150008" y="7487749"/>
            <a:ext cx="608485" cy="293293"/>
          </a:xfrm>
          <a:prstGeom prst="rect">
            <a:avLst/>
          </a:prstGeom>
        </p:spPr>
        <p:txBody>
          <a:bodyPr anchor="t" rtlCol="false" tIns="0" lIns="0" bIns="0" rIns="0">
            <a:spAutoFit/>
          </a:bodyPr>
          <a:lstStyle/>
          <a:p>
            <a:pPr algn="l">
              <a:lnSpc>
                <a:spcPts val="2195"/>
              </a:lnSpc>
            </a:pPr>
            <a:r>
              <a:rPr lang="en-US" b="true" sz="1996">
                <a:solidFill>
                  <a:srgbClr val="FFFFFF"/>
                </a:solidFill>
                <a:latin typeface="Sofia Pro Heavy"/>
                <a:ea typeface="Sofia Pro Heavy"/>
                <a:cs typeface="Sofia Pro Heavy"/>
                <a:sym typeface="Sofia Pro Heavy"/>
              </a:rPr>
              <a:t>SOM</a:t>
            </a:r>
          </a:p>
        </p:txBody>
      </p:sp>
      <p:sp>
        <p:nvSpPr>
          <p:cNvPr name="TextBox 46" id="46"/>
          <p:cNvSpPr txBox="true"/>
          <p:nvPr/>
        </p:nvSpPr>
        <p:spPr>
          <a:xfrm rot="0">
            <a:off x="6124752" y="3924509"/>
            <a:ext cx="1314207" cy="353542"/>
          </a:xfrm>
          <a:prstGeom prst="rect">
            <a:avLst/>
          </a:prstGeom>
        </p:spPr>
        <p:txBody>
          <a:bodyPr anchor="t" rtlCol="false" tIns="0" lIns="0" bIns="0" rIns="0">
            <a:spAutoFit/>
          </a:bodyPr>
          <a:lstStyle/>
          <a:p>
            <a:pPr algn="l">
              <a:lnSpc>
                <a:spcPts val="2620"/>
              </a:lnSpc>
            </a:pPr>
            <a:r>
              <a:rPr lang="en-US" b="true" sz="2382">
                <a:solidFill>
                  <a:srgbClr val="FFB200"/>
                </a:solidFill>
                <a:latin typeface="Sofia Pro Heavy"/>
                <a:ea typeface="Sofia Pro Heavy"/>
                <a:cs typeface="Sofia Pro Heavy"/>
                <a:sym typeface="Sofia Pro Heavy"/>
              </a:rPr>
              <a:t>A$800M</a:t>
            </a:r>
          </a:p>
        </p:txBody>
      </p:sp>
      <p:sp>
        <p:nvSpPr>
          <p:cNvPr name="TextBox 47" id="47"/>
          <p:cNvSpPr txBox="true"/>
          <p:nvPr/>
        </p:nvSpPr>
        <p:spPr>
          <a:xfrm rot="0">
            <a:off x="5398469" y="3924509"/>
            <a:ext cx="726283" cy="351916"/>
          </a:xfrm>
          <a:prstGeom prst="rect">
            <a:avLst/>
          </a:prstGeom>
        </p:spPr>
        <p:txBody>
          <a:bodyPr anchor="t" rtlCol="false" tIns="0" lIns="0" bIns="0" rIns="0">
            <a:spAutoFit/>
          </a:bodyPr>
          <a:lstStyle/>
          <a:p>
            <a:pPr algn="l">
              <a:lnSpc>
                <a:spcPts val="2620"/>
              </a:lnSpc>
            </a:pPr>
            <a:r>
              <a:rPr lang="en-US" b="true" sz="2382">
                <a:solidFill>
                  <a:srgbClr val="FFFFFF"/>
                </a:solidFill>
                <a:latin typeface="Sofia Pro Heavy"/>
                <a:ea typeface="Sofia Pro Heavy"/>
                <a:cs typeface="Sofia Pro Heavy"/>
                <a:sym typeface="Sofia Pro Heavy"/>
              </a:rPr>
              <a:t>TAM</a:t>
            </a:r>
          </a:p>
        </p:txBody>
      </p:sp>
      <p:sp>
        <p:nvSpPr>
          <p:cNvPr name="TextBox 48" id="48"/>
          <p:cNvSpPr txBox="true"/>
          <p:nvPr/>
        </p:nvSpPr>
        <p:spPr>
          <a:xfrm rot="0">
            <a:off x="5482422" y="4464611"/>
            <a:ext cx="1799265" cy="609327"/>
          </a:xfrm>
          <a:prstGeom prst="rect">
            <a:avLst/>
          </a:prstGeom>
        </p:spPr>
        <p:txBody>
          <a:bodyPr anchor="t" rtlCol="false" tIns="0" lIns="0" bIns="0" rIns="0">
            <a:spAutoFit/>
          </a:bodyPr>
          <a:lstStyle/>
          <a:p>
            <a:pPr algn="ctr">
              <a:lnSpc>
                <a:spcPts val="1637"/>
              </a:lnSpc>
            </a:pPr>
            <a:r>
              <a:rPr lang="en-US" sz="1488" b="true">
                <a:solidFill>
                  <a:srgbClr val="FDFDFD"/>
                </a:solidFill>
                <a:latin typeface="SF Pro Display Bold"/>
                <a:ea typeface="SF Pro Display Bold"/>
                <a:cs typeface="SF Pro Display Bold"/>
                <a:sym typeface="SF Pro Display Bold"/>
              </a:rPr>
              <a:t>8 million job seekers / changers @</a:t>
            </a:r>
          </a:p>
          <a:p>
            <a:pPr algn="ctr">
              <a:lnSpc>
                <a:spcPts val="1637"/>
              </a:lnSpc>
            </a:pPr>
            <a:r>
              <a:rPr lang="en-US" sz="1488">
                <a:solidFill>
                  <a:srgbClr val="FDFDFD"/>
                </a:solidFill>
                <a:latin typeface="SF Pro Display"/>
                <a:ea typeface="SF Pro Display"/>
                <a:cs typeface="SF Pro Display"/>
                <a:sym typeface="SF Pro Display"/>
              </a:rPr>
              <a:t>$99 per test</a:t>
            </a:r>
          </a:p>
        </p:txBody>
      </p:sp>
      <p:sp>
        <p:nvSpPr>
          <p:cNvPr name="TextBox 49" id="49"/>
          <p:cNvSpPr txBox="true"/>
          <p:nvPr/>
        </p:nvSpPr>
        <p:spPr>
          <a:xfrm rot="0">
            <a:off x="6272100" y="5857811"/>
            <a:ext cx="923301" cy="289071"/>
          </a:xfrm>
          <a:prstGeom prst="rect">
            <a:avLst/>
          </a:prstGeom>
        </p:spPr>
        <p:txBody>
          <a:bodyPr anchor="t" rtlCol="false" tIns="0" lIns="0" bIns="0" rIns="0">
            <a:spAutoFit/>
          </a:bodyPr>
          <a:lstStyle/>
          <a:p>
            <a:pPr algn="l">
              <a:lnSpc>
                <a:spcPts val="2199"/>
              </a:lnSpc>
            </a:pPr>
            <a:r>
              <a:rPr lang="en-US" b="true" sz="1999">
                <a:solidFill>
                  <a:srgbClr val="FFB200"/>
                </a:solidFill>
                <a:latin typeface="Sofia Pro Heavy"/>
                <a:ea typeface="Sofia Pro Heavy"/>
                <a:cs typeface="Sofia Pro Heavy"/>
                <a:sym typeface="Sofia Pro Heavy"/>
              </a:rPr>
              <a:t>A$40M</a:t>
            </a:r>
          </a:p>
        </p:txBody>
      </p:sp>
      <p:sp>
        <p:nvSpPr>
          <p:cNvPr name="TextBox 50" id="50"/>
          <p:cNvSpPr txBox="true"/>
          <p:nvPr/>
        </p:nvSpPr>
        <p:spPr>
          <a:xfrm rot="0">
            <a:off x="5677369" y="5857811"/>
            <a:ext cx="726283" cy="289071"/>
          </a:xfrm>
          <a:prstGeom prst="rect">
            <a:avLst/>
          </a:prstGeom>
        </p:spPr>
        <p:txBody>
          <a:bodyPr anchor="t" rtlCol="false" tIns="0" lIns="0" bIns="0" rIns="0">
            <a:spAutoFit/>
          </a:bodyPr>
          <a:lstStyle/>
          <a:p>
            <a:pPr algn="l">
              <a:lnSpc>
                <a:spcPts val="2199"/>
              </a:lnSpc>
            </a:pPr>
            <a:r>
              <a:rPr lang="en-US" b="true" sz="1999">
                <a:solidFill>
                  <a:srgbClr val="FFFFFF"/>
                </a:solidFill>
                <a:latin typeface="Sofia Pro Heavy"/>
                <a:ea typeface="Sofia Pro Heavy"/>
                <a:cs typeface="Sofia Pro Heavy"/>
                <a:sym typeface="Sofia Pro Heavy"/>
              </a:rPr>
              <a:t>SAM</a:t>
            </a:r>
          </a:p>
        </p:txBody>
      </p:sp>
      <p:sp>
        <p:nvSpPr>
          <p:cNvPr name="TextBox 51" id="51"/>
          <p:cNvSpPr txBox="true"/>
          <p:nvPr/>
        </p:nvSpPr>
        <p:spPr>
          <a:xfrm rot="0">
            <a:off x="5502360" y="6306444"/>
            <a:ext cx="1799265" cy="209365"/>
          </a:xfrm>
          <a:prstGeom prst="rect">
            <a:avLst/>
          </a:prstGeom>
        </p:spPr>
        <p:txBody>
          <a:bodyPr anchor="t" rtlCol="false" tIns="0" lIns="0" bIns="0" rIns="0">
            <a:spAutoFit/>
          </a:bodyPr>
          <a:lstStyle/>
          <a:p>
            <a:pPr algn="ctr">
              <a:lnSpc>
                <a:spcPts val="1637"/>
              </a:lnSpc>
            </a:pPr>
            <a:r>
              <a:rPr lang="en-US" sz="1488">
                <a:solidFill>
                  <a:srgbClr val="FDFDFD"/>
                </a:solidFill>
                <a:latin typeface="SF Pro Display"/>
                <a:ea typeface="SF Pro Display"/>
                <a:cs typeface="SF Pro Display"/>
                <a:sym typeface="SF Pro Display"/>
              </a:rPr>
              <a:t>5% market penetration</a:t>
            </a:r>
          </a:p>
        </p:txBody>
      </p:sp>
      <p:sp>
        <p:nvSpPr>
          <p:cNvPr name="TextBox 52" id="52"/>
          <p:cNvSpPr txBox="true"/>
          <p:nvPr/>
        </p:nvSpPr>
        <p:spPr>
          <a:xfrm rot="0">
            <a:off x="5562503" y="7971471"/>
            <a:ext cx="1678979" cy="418633"/>
          </a:xfrm>
          <a:prstGeom prst="rect">
            <a:avLst/>
          </a:prstGeom>
        </p:spPr>
        <p:txBody>
          <a:bodyPr anchor="t" rtlCol="false" tIns="0" lIns="0" bIns="0" rIns="0">
            <a:spAutoFit/>
          </a:bodyPr>
          <a:lstStyle/>
          <a:p>
            <a:pPr algn="ctr">
              <a:lnSpc>
                <a:spcPts val="1617"/>
              </a:lnSpc>
            </a:pPr>
            <a:r>
              <a:rPr lang="en-US" sz="1470">
                <a:solidFill>
                  <a:srgbClr val="FDFDFD"/>
                </a:solidFill>
                <a:latin typeface="SF Pro Display"/>
                <a:ea typeface="SF Pro Display"/>
                <a:cs typeface="SF Pro Display"/>
                <a:sym typeface="SF Pro Display"/>
              </a:rPr>
              <a:t>20,000 job seekers / changers</a:t>
            </a:r>
          </a:p>
        </p:txBody>
      </p:sp>
      <p:sp>
        <p:nvSpPr>
          <p:cNvPr name="TextBox 53" id="53"/>
          <p:cNvSpPr txBox="true"/>
          <p:nvPr/>
        </p:nvSpPr>
        <p:spPr>
          <a:xfrm rot="0">
            <a:off x="6328736" y="7487749"/>
            <a:ext cx="1096122" cy="293293"/>
          </a:xfrm>
          <a:prstGeom prst="rect">
            <a:avLst/>
          </a:prstGeom>
        </p:spPr>
        <p:txBody>
          <a:bodyPr anchor="t" rtlCol="false" tIns="0" lIns="0" bIns="0" rIns="0">
            <a:spAutoFit/>
          </a:bodyPr>
          <a:lstStyle/>
          <a:p>
            <a:pPr algn="l">
              <a:lnSpc>
                <a:spcPts val="2186"/>
              </a:lnSpc>
            </a:pPr>
            <a:r>
              <a:rPr lang="en-US" b="true" sz="1987">
                <a:solidFill>
                  <a:srgbClr val="FFB200"/>
                </a:solidFill>
                <a:latin typeface="Sofia Pro Heavy"/>
                <a:ea typeface="Sofia Pro Heavy"/>
                <a:cs typeface="Sofia Pro Heavy"/>
                <a:sym typeface="Sofia Pro Heavy"/>
              </a:rPr>
              <a:t>A$2M</a:t>
            </a:r>
          </a:p>
        </p:txBody>
      </p:sp>
      <p:sp>
        <p:nvSpPr>
          <p:cNvPr name="TextBox 54" id="54"/>
          <p:cNvSpPr txBox="true"/>
          <p:nvPr/>
        </p:nvSpPr>
        <p:spPr>
          <a:xfrm rot="0">
            <a:off x="5720252" y="7487749"/>
            <a:ext cx="608485" cy="293293"/>
          </a:xfrm>
          <a:prstGeom prst="rect">
            <a:avLst/>
          </a:prstGeom>
        </p:spPr>
        <p:txBody>
          <a:bodyPr anchor="t" rtlCol="false" tIns="0" lIns="0" bIns="0" rIns="0">
            <a:spAutoFit/>
          </a:bodyPr>
          <a:lstStyle/>
          <a:p>
            <a:pPr algn="l">
              <a:lnSpc>
                <a:spcPts val="2195"/>
              </a:lnSpc>
            </a:pPr>
            <a:r>
              <a:rPr lang="en-US" b="true" sz="1996">
                <a:solidFill>
                  <a:srgbClr val="FFFFFF"/>
                </a:solidFill>
                <a:latin typeface="Sofia Pro Heavy"/>
                <a:ea typeface="Sofia Pro Heavy"/>
                <a:cs typeface="Sofia Pro Heavy"/>
                <a:sym typeface="Sofia Pro Heavy"/>
              </a:rPr>
              <a:t>SOM</a:t>
            </a:r>
          </a:p>
        </p:txBody>
      </p:sp>
      <p:sp>
        <p:nvSpPr>
          <p:cNvPr name="TextBox 55" id="55"/>
          <p:cNvSpPr txBox="true"/>
          <p:nvPr/>
        </p:nvSpPr>
        <p:spPr>
          <a:xfrm rot="0">
            <a:off x="6127215" y="1600698"/>
            <a:ext cx="6033569" cy="410433"/>
          </a:xfrm>
          <a:prstGeom prst="rect">
            <a:avLst/>
          </a:prstGeom>
        </p:spPr>
        <p:txBody>
          <a:bodyPr anchor="t" rtlCol="false" tIns="0" lIns="0" bIns="0" rIns="0">
            <a:spAutoFit/>
          </a:bodyPr>
          <a:lstStyle/>
          <a:p>
            <a:pPr algn="ctr">
              <a:lnSpc>
                <a:spcPts val="3033"/>
              </a:lnSpc>
            </a:pPr>
            <a:r>
              <a:rPr lang="en-US" sz="3033">
                <a:solidFill>
                  <a:srgbClr val="1F1D49"/>
                </a:solidFill>
                <a:latin typeface="SF Pro Display"/>
                <a:ea typeface="SF Pro Display"/>
                <a:cs typeface="SF Pro Display"/>
                <a:sym typeface="SF Pro Display"/>
              </a:rPr>
              <a:t>5 year projection</a:t>
            </a:r>
          </a:p>
        </p:txBody>
      </p:sp>
      <p:sp>
        <p:nvSpPr>
          <p:cNvPr name="AutoShape 56" id="56"/>
          <p:cNvSpPr/>
          <p:nvPr/>
        </p:nvSpPr>
        <p:spPr>
          <a:xfrm flipV="true">
            <a:off x="9144000" y="3080230"/>
            <a:ext cx="0" cy="5337989"/>
          </a:xfrm>
          <a:prstGeom prst="line">
            <a:avLst/>
          </a:prstGeom>
          <a:ln cap="flat" w="38100">
            <a:solidFill>
              <a:srgbClr val="DBDBE2"/>
            </a:solidFill>
            <a:prstDash val="solid"/>
            <a:headEnd type="none" len="sm" w="sm"/>
            <a:tailEnd type="none" len="sm" w="sm"/>
          </a:ln>
        </p:spPr>
      </p:sp>
      <p:sp>
        <p:nvSpPr>
          <p:cNvPr name="TextBox 57" id="57"/>
          <p:cNvSpPr txBox="true"/>
          <p:nvPr/>
        </p:nvSpPr>
        <p:spPr>
          <a:xfrm rot="0">
            <a:off x="10149450" y="2764844"/>
            <a:ext cx="6033569" cy="410433"/>
          </a:xfrm>
          <a:prstGeom prst="rect">
            <a:avLst/>
          </a:prstGeom>
        </p:spPr>
        <p:txBody>
          <a:bodyPr anchor="t" rtlCol="false" tIns="0" lIns="0" bIns="0" rIns="0">
            <a:spAutoFit/>
          </a:bodyPr>
          <a:lstStyle/>
          <a:p>
            <a:pPr algn="ctr">
              <a:lnSpc>
                <a:spcPts val="3033"/>
              </a:lnSpc>
            </a:pPr>
            <a:r>
              <a:rPr lang="en-US" sz="3033" b="true">
                <a:solidFill>
                  <a:srgbClr val="1F1D49"/>
                </a:solidFill>
                <a:latin typeface="SF Pro Display Bold"/>
                <a:ea typeface="SF Pro Display Bold"/>
                <a:cs typeface="SF Pro Display Bold"/>
                <a:sym typeface="SF Pro Display Bold"/>
              </a:rPr>
              <a:t>Customers Metrics</a:t>
            </a:r>
          </a:p>
        </p:txBody>
      </p:sp>
      <p:sp>
        <p:nvSpPr>
          <p:cNvPr name="TextBox 58" id="58"/>
          <p:cNvSpPr txBox="true"/>
          <p:nvPr/>
        </p:nvSpPr>
        <p:spPr>
          <a:xfrm rot="0">
            <a:off x="10149450" y="6507550"/>
            <a:ext cx="7109850" cy="2220043"/>
          </a:xfrm>
          <a:prstGeom prst="rect">
            <a:avLst/>
          </a:prstGeom>
        </p:spPr>
        <p:txBody>
          <a:bodyPr anchor="t" rtlCol="false" tIns="0" lIns="0" bIns="0" rIns="0">
            <a:spAutoFit/>
          </a:bodyPr>
          <a:lstStyle/>
          <a:p>
            <a:pPr algn="l" marL="495839" indent="-247919" lvl="1">
              <a:lnSpc>
                <a:spcPts val="2526"/>
              </a:lnSpc>
              <a:buFont typeface="Arial"/>
              <a:buChar char="•"/>
            </a:pPr>
            <a:r>
              <a:rPr lang="en-US" sz="2296">
                <a:solidFill>
                  <a:srgbClr val="1F1D49"/>
                </a:solidFill>
                <a:latin typeface="SF Pro Display"/>
                <a:ea typeface="SF Pro Display"/>
                <a:cs typeface="SF Pro Display"/>
                <a:sym typeface="SF Pro Display"/>
              </a:rPr>
              <a:t>Businesses and SMEs</a:t>
            </a:r>
          </a:p>
          <a:p>
            <a:pPr algn="l" marL="495839" indent="-247919" lvl="1">
              <a:lnSpc>
                <a:spcPts val="2526"/>
              </a:lnSpc>
              <a:buFont typeface="Arial"/>
              <a:buChar char="•"/>
            </a:pPr>
            <a:r>
              <a:rPr lang="en-US" sz="2296">
                <a:solidFill>
                  <a:srgbClr val="1F1D49"/>
                </a:solidFill>
                <a:latin typeface="SF Pro Display"/>
                <a:ea typeface="SF Pro Display"/>
                <a:cs typeface="SF Pro Display"/>
                <a:sym typeface="SF Pro Display"/>
              </a:rPr>
              <a:t>Software companies </a:t>
            </a:r>
          </a:p>
          <a:p>
            <a:pPr algn="l" marL="495839" indent="-247919" lvl="1">
              <a:lnSpc>
                <a:spcPts val="2526"/>
              </a:lnSpc>
              <a:buFont typeface="Arial"/>
              <a:buChar char="•"/>
            </a:pPr>
            <a:r>
              <a:rPr lang="en-US" sz="2296">
                <a:solidFill>
                  <a:srgbClr val="1F1D49"/>
                </a:solidFill>
                <a:latin typeface="SF Pro Display"/>
                <a:ea typeface="SF Pro Display"/>
                <a:cs typeface="SF Pro Display"/>
                <a:sym typeface="SF Pro Display"/>
              </a:rPr>
              <a:t>Vocational Education</a:t>
            </a:r>
          </a:p>
          <a:p>
            <a:pPr algn="l" marL="495839" indent="-247919" lvl="1">
              <a:lnSpc>
                <a:spcPts val="2526"/>
              </a:lnSpc>
              <a:buFont typeface="Arial"/>
              <a:buChar char="•"/>
            </a:pPr>
            <a:r>
              <a:rPr lang="en-US" sz="2296">
                <a:solidFill>
                  <a:srgbClr val="1F1D49"/>
                </a:solidFill>
                <a:latin typeface="SF Pro Display"/>
                <a:ea typeface="SF Pro Display"/>
                <a:cs typeface="SF Pro Display"/>
                <a:sym typeface="SF Pro Display"/>
              </a:rPr>
              <a:t>Recruitment agencies</a:t>
            </a:r>
          </a:p>
          <a:p>
            <a:pPr algn="l" marL="495839" indent="-247919" lvl="1">
              <a:lnSpc>
                <a:spcPts val="2526"/>
              </a:lnSpc>
              <a:buFont typeface="Arial"/>
              <a:buChar char="•"/>
            </a:pPr>
            <a:r>
              <a:rPr lang="en-US" sz="2296">
                <a:solidFill>
                  <a:srgbClr val="1F1D49"/>
                </a:solidFill>
                <a:latin typeface="SF Pro Display"/>
                <a:ea typeface="SF Pro Display"/>
                <a:cs typeface="SF Pro Display"/>
                <a:sym typeface="SF Pro Display"/>
              </a:rPr>
              <a:t>Offshore labour-hire and outsourcing companies</a:t>
            </a:r>
          </a:p>
          <a:p>
            <a:pPr algn="l" marL="495839" indent="-247919" lvl="1">
              <a:lnSpc>
                <a:spcPts val="2526"/>
              </a:lnSpc>
              <a:buFont typeface="Arial"/>
              <a:buChar char="•"/>
            </a:pPr>
            <a:r>
              <a:rPr lang="en-US" sz="2296">
                <a:solidFill>
                  <a:srgbClr val="1F1D49"/>
                </a:solidFill>
                <a:latin typeface="SF Pro Display"/>
                <a:ea typeface="SF Pro Display"/>
                <a:cs typeface="SF Pro Display"/>
                <a:sym typeface="SF Pro Display"/>
              </a:rPr>
              <a:t>Jobseekers and career changers</a:t>
            </a:r>
          </a:p>
          <a:p>
            <a:pPr algn="l" marL="495839" indent="-247919" lvl="1">
              <a:lnSpc>
                <a:spcPts val="2526"/>
              </a:lnSpc>
              <a:buFont typeface="Arial"/>
              <a:buChar char="•"/>
            </a:pPr>
            <a:r>
              <a:rPr lang="en-US" sz="2296">
                <a:solidFill>
                  <a:srgbClr val="1F1D49"/>
                </a:solidFill>
                <a:latin typeface="SF Pro Display"/>
                <a:ea typeface="SF Pro Display"/>
                <a:cs typeface="SF Pro Display"/>
                <a:sym typeface="SF Pro Display"/>
              </a:rPr>
              <a:t>Government employment agencies</a:t>
            </a:r>
          </a:p>
        </p:txBody>
      </p:sp>
      <p:sp>
        <p:nvSpPr>
          <p:cNvPr name="TextBox 59" id="59"/>
          <p:cNvSpPr txBox="true"/>
          <p:nvPr/>
        </p:nvSpPr>
        <p:spPr>
          <a:xfrm rot="0">
            <a:off x="10163175" y="3477387"/>
            <a:ext cx="7821687" cy="1905700"/>
          </a:xfrm>
          <a:prstGeom prst="rect">
            <a:avLst/>
          </a:prstGeom>
        </p:spPr>
        <p:txBody>
          <a:bodyPr anchor="t" rtlCol="false" tIns="0" lIns="0" bIns="0" rIns="0">
            <a:spAutoFit/>
          </a:bodyPr>
          <a:lstStyle/>
          <a:p>
            <a:pPr algn="l" marL="495839" indent="-247919" lvl="1">
              <a:lnSpc>
                <a:spcPts val="2526"/>
              </a:lnSpc>
              <a:buFont typeface="Arial"/>
              <a:buChar char="•"/>
            </a:pPr>
            <a:r>
              <a:rPr lang="en-US" sz="2296">
                <a:solidFill>
                  <a:srgbClr val="1F1D49"/>
                </a:solidFill>
                <a:latin typeface="SF Pro Display"/>
                <a:ea typeface="SF Pro Display"/>
                <a:cs typeface="SF Pro Display"/>
                <a:sym typeface="SF Pro Display"/>
              </a:rPr>
              <a:t>9 industries identified</a:t>
            </a:r>
          </a:p>
          <a:p>
            <a:pPr algn="l" marL="495839" indent="-247919" lvl="1">
              <a:lnSpc>
                <a:spcPts val="2526"/>
              </a:lnSpc>
              <a:buFont typeface="Arial"/>
              <a:buChar char="•"/>
            </a:pPr>
            <a:r>
              <a:rPr lang="en-US" sz="2296">
                <a:solidFill>
                  <a:srgbClr val="1F1D49"/>
                </a:solidFill>
                <a:latin typeface="SF Pro Display"/>
                <a:ea typeface="SF Pro Display"/>
                <a:cs typeface="SF Pro Display"/>
                <a:sym typeface="SF Pro Display"/>
              </a:rPr>
              <a:t>Small, Medium &amp; Enterprise target focus needs validating</a:t>
            </a:r>
          </a:p>
          <a:p>
            <a:pPr algn="l" marL="495839" indent="-247919" lvl="1">
              <a:lnSpc>
                <a:spcPts val="2526"/>
              </a:lnSpc>
              <a:buFont typeface="Arial"/>
              <a:buChar char="•"/>
            </a:pPr>
            <a:r>
              <a:rPr lang="en-US" sz="2296">
                <a:solidFill>
                  <a:srgbClr val="1F1D49"/>
                </a:solidFill>
                <a:latin typeface="SF Pro Display"/>
                <a:ea typeface="SF Pro Display"/>
                <a:cs typeface="SF Pro Display"/>
                <a:sym typeface="SF Pro Display"/>
              </a:rPr>
              <a:t>3 Jobseeker groups - Job seekers, job changers &amp; students</a:t>
            </a:r>
          </a:p>
          <a:p>
            <a:pPr algn="l" marL="495839" indent="-247919" lvl="1">
              <a:lnSpc>
                <a:spcPts val="2526"/>
              </a:lnSpc>
              <a:buFont typeface="Arial"/>
              <a:buChar char="•"/>
            </a:pPr>
            <a:r>
              <a:rPr lang="en-US" sz="2296">
                <a:solidFill>
                  <a:srgbClr val="1F1D49"/>
                </a:solidFill>
                <a:latin typeface="SF Pro Display"/>
                <a:ea typeface="SF Pro Display"/>
                <a:cs typeface="SF Pro Display"/>
                <a:sym typeface="SF Pro Display"/>
              </a:rPr>
              <a:t>One-to-many go to market oppportunity</a:t>
            </a:r>
          </a:p>
          <a:p>
            <a:pPr algn="l" marL="495839" indent="-247919" lvl="1">
              <a:lnSpc>
                <a:spcPts val="2526"/>
              </a:lnSpc>
              <a:buFont typeface="Arial"/>
              <a:buChar char="•"/>
            </a:pPr>
            <a:r>
              <a:rPr lang="en-US" sz="2296">
                <a:solidFill>
                  <a:srgbClr val="1F1D49"/>
                </a:solidFill>
                <a:latin typeface="SF Pro Display"/>
                <a:ea typeface="SF Pro Display"/>
                <a:cs typeface="SF Pro Display"/>
                <a:sym typeface="SF Pro Display"/>
              </a:rPr>
              <a:t>Currently testing product market fit</a:t>
            </a:r>
          </a:p>
          <a:p>
            <a:pPr algn="l" marL="495839" indent="-247919" lvl="1">
              <a:lnSpc>
                <a:spcPts val="2526"/>
              </a:lnSpc>
              <a:buFont typeface="Arial"/>
              <a:buChar char="•"/>
            </a:pPr>
            <a:r>
              <a:rPr lang="en-US" sz="2296">
                <a:solidFill>
                  <a:srgbClr val="1F1D49"/>
                </a:solidFill>
                <a:latin typeface="SF Pro Display"/>
                <a:ea typeface="SF Pro Display"/>
                <a:cs typeface="SF Pro Display"/>
                <a:sym typeface="SF Pro Display"/>
              </a:rPr>
              <a:t>Refining ideal customer profiles</a:t>
            </a:r>
          </a:p>
        </p:txBody>
      </p:sp>
      <p:sp>
        <p:nvSpPr>
          <p:cNvPr name="TextBox 60" id="60"/>
          <p:cNvSpPr txBox="true"/>
          <p:nvPr/>
        </p:nvSpPr>
        <p:spPr>
          <a:xfrm rot="0">
            <a:off x="10067925" y="5895911"/>
            <a:ext cx="6033569" cy="410433"/>
          </a:xfrm>
          <a:prstGeom prst="rect">
            <a:avLst/>
          </a:prstGeom>
        </p:spPr>
        <p:txBody>
          <a:bodyPr anchor="t" rtlCol="false" tIns="0" lIns="0" bIns="0" rIns="0">
            <a:spAutoFit/>
          </a:bodyPr>
          <a:lstStyle/>
          <a:p>
            <a:pPr algn="ctr">
              <a:lnSpc>
                <a:spcPts val="3033"/>
              </a:lnSpc>
            </a:pPr>
            <a:r>
              <a:rPr lang="en-US" sz="3033" b="true">
                <a:solidFill>
                  <a:srgbClr val="1F1D49"/>
                </a:solidFill>
                <a:latin typeface="SF Pro Display Bold"/>
                <a:ea typeface="SF Pro Display Bold"/>
                <a:cs typeface="SF Pro Display Bold"/>
                <a:sym typeface="SF Pro Display Bold"/>
              </a:rPr>
              <a:t>Customers Segments</a:t>
            </a:r>
          </a:p>
        </p:txBody>
      </p:sp>
    </p:spTree>
  </p:cSld>
  <p:clrMapOvr>
    <a:masterClrMapping/>
  </p:clrMapOvr>
  <p:transition spd="fast">
    <p:fade/>
  </p:transition>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FDFDFD"/>
        </a:solidFill>
      </p:bgPr>
    </p:bg>
    <p:spTree>
      <p:nvGrpSpPr>
        <p:cNvPr id="1" name=""/>
        <p:cNvGrpSpPr/>
        <p:nvPr/>
      </p:nvGrpSpPr>
      <p:grpSpPr>
        <a:xfrm>
          <a:off x="0" y="0"/>
          <a:ext cx="0" cy="0"/>
          <a:chOff x="0" y="0"/>
          <a:chExt cx="0" cy="0"/>
        </a:xfrm>
      </p:grpSpPr>
      <p:grpSp>
        <p:nvGrpSpPr>
          <p:cNvPr name="Group 2" id="2"/>
          <p:cNvGrpSpPr/>
          <p:nvPr/>
        </p:nvGrpSpPr>
        <p:grpSpPr>
          <a:xfrm rot="0">
            <a:off x="-1730363" y="-2076218"/>
            <a:ext cx="3564204" cy="3564204"/>
            <a:chOff x="0" y="0"/>
            <a:chExt cx="812800" cy="812800"/>
          </a:xfrm>
        </p:grpSpPr>
        <p:sp>
          <p:nvSpPr>
            <p:cNvPr name="Freeform 3" id="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00" cap="sq">
              <a:solidFill>
                <a:srgbClr val="1D1F48">
                  <a:alpha val="15686"/>
                </a:srgbClr>
              </a:solidFill>
              <a:prstDash val="solid"/>
              <a:miter/>
            </a:ln>
          </p:spPr>
        </p:sp>
        <p:sp>
          <p:nvSpPr>
            <p:cNvPr name="TextBox 4" id="4"/>
            <p:cNvSpPr txBox="true"/>
            <p:nvPr/>
          </p:nvSpPr>
          <p:spPr>
            <a:xfrm>
              <a:off x="76200" y="38100"/>
              <a:ext cx="660400" cy="698500"/>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16491478" y="8661023"/>
            <a:ext cx="3564204" cy="3564204"/>
            <a:chOff x="0" y="0"/>
            <a:chExt cx="812800" cy="812800"/>
          </a:xfrm>
        </p:grpSpPr>
        <p:sp>
          <p:nvSpPr>
            <p:cNvPr name="Freeform 6" id="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00" cap="sq">
              <a:solidFill>
                <a:srgbClr val="1D1F48">
                  <a:alpha val="15686"/>
                </a:srgbClr>
              </a:solidFill>
              <a:prstDash val="solid"/>
              <a:miter/>
            </a:ln>
          </p:spPr>
        </p:sp>
        <p:sp>
          <p:nvSpPr>
            <p:cNvPr name="TextBox 7" id="7"/>
            <p:cNvSpPr txBox="true"/>
            <p:nvPr/>
          </p:nvSpPr>
          <p:spPr>
            <a:xfrm>
              <a:off x="76200" y="38100"/>
              <a:ext cx="660400" cy="698500"/>
            </a:xfrm>
            <a:prstGeom prst="rect">
              <a:avLst/>
            </a:prstGeom>
          </p:spPr>
          <p:txBody>
            <a:bodyPr anchor="ctr" rtlCol="false" tIns="50800" lIns="50800" bIns="50800" rIns="50800"/>
            <a:lstStyle/>
            <a:p>
              <a:pPr algn="ctr">
                <a:lnSpc>
                  <a:spcPts val="2659"/>
                </a:lnSpc>
                <a:spcBef>
                  <a:spcPct val="0"/>
                </a:spcBef>
              </a:pPr>
            </a:p>
          </p:txBody>
        </p:sp>
      </p:grpSp>
      <p:grpSp>
        <p:nvGrpSpPr>
          <p:cNvPr name="Group 8" id="8"/>
          <p:cNvGrpSpPr/>
          <p:nvPr/>
        </p:nvGrpSpPr>
        <p:grpSpPr>
          <a:xfrm rot="0">
            <a:off x="14203332" y="9258300"/>
            <a:ext cx="3295475" cy="506422"/>
            <a:chOff x="0" y="0"/>
            <a:chExt cx="4393967" cy="675229"/>
          </a:xfrm>
        </p:grpSpPr>
        <p:sp>
          <p:nvSpPr>
            <p:cNvPr name="Freeform 9" id="9"/>
            <p:cNvSpPr/>
            <p:nvPr/>
          </p:nvSpPr>
          <p:spPr>
            <a:xfrm flipH="false" flipV="false" rot="0">
              <a:off x="739671" y="0"/>
              <a:ext cx="3654296" cy="661731"/>
            </a:xfrm>
            <a:custGeom>
              <a:avLst/>
              <a:gdLst/>
              <a:ahLst/>
              <a:cxnLst/>
              <a:rect r="r" b="b" t="t" l="l"/>
              <a:pathLst>
                <a:path h="661731" w="3654296">
                  <a:moveTo>
                    <a:pt x="0" y="0"/>
                  </a:moveTo>
                  <a:lnTo>
                    <a:pt x="3654296" y="0"/>
                  </a:lnTo>
                  <a:lnTo>
                    <a:pt x="3654296" y="661731"/>
                  </a:lnTo>
                  <a:lnTo>
                    <a:pt x="0" y="661731"/>
                  </a:lnTo>
                  <a:lnTo>
                    <a:pt x="0" y="0"/>
                  </a:lnTo>
                  <a:close/>
                </a:path>
              </a:pathLst>
            </a:custGeom>
            <a:blipFill>
              <a:blip r:embed="rId3">
                <a:extLst>
                  <a:ext uri="{96DAC541-7B7A-43D3-8B79-37D633B846F1}">
                    <asvg:svgBlip xmlns:asvg="http://schemas.microsoft.com/office/drawing/2016/SVG/main" r:embed="rId4"/>
                  </a:ext>
                </a:extLst>
              </a:blip>
              <a:stretch>
                <a:fillRect l="-19922" t="0" r="0" b="0"/>
              </a:stretch>
            </a:blipFill>
          </p:spPr>
        </p:sp>
        <p:sp>
          <p:nvSpPr>
            <p:cNvPr name="Freeform 10" id="10"/>
            <p:cNvSpPr/>
            <p:nvPr/>
          </p:nvSpPr>
          <p:spPr>
            <a:xfrm flipH="false" flipV="false" rot="0">
              <a:off x="0" y="0"/>
              <a:ext cx="698706" cy="675229"/>
            </a:xfrm>
            <a:custGeom>
              <a:avLst/>
              <a:gdLst/>
              <a:ahLst/>
              <a:cxnLst/>
              <a:rect r="r" b="b" t="t" l="l"/>
              <a:pathLst>
                <a:path h="675229" w="698706">
                  <a:moveTo>
                    <a:pt x="0" y="0"/>
                  </a:moveTo>
                  <a:lnTo>
                    <a:pt x="698706" y="0"/>
                  </a:lnTo>
                  <a:lnTo>
                    <a:pt x="698706" y="675229"/>
                  </a:lnTo>
                  <a:lnTo>
                    <a:pt x="0" y="675229"/>
                  </a:lnTo>
                  <a:lnTo>
                    <a:pt x="0" y="0"/>
                  </a:lnTo>
                  <a:close/>
                </a:path>
              </a:pathLst>
            </a:custGeom>
            <a:blipFill>
              <a:blip r:embed="rId5">
                <a:extLst>
                  <a:ext uri="{96DAC541-7B7A-43D3-8B79-37D633B846F1}">
                    <asvg:svgBlip xmlns:asvg="http://schemas.microsoft.com/office/drawing/2016/SVG/main" r:embed="rId6"/>
                  </a:ext>
                </a:extLst>
              </a:blip>
              <a:stretch>
                <a:fillRect l="0" t="0" r="-540000" b="0"/>
              </a:stretch>
            </a:blipFill>
          </p:spPr>
        </p:sp>
      </p:grpSp>
      <p:sp>
        <p:nvSpPr>
          <p:cNvPr name="TextBox 11" id="11"/>
          <p:cNvSpPr txBox="true"/>
          <p:nvPr/>
        </p:nvSpPr>
        <p:spPr>
          <a:xfrm rot="0">
            <a:off x="1297896" y="1398837"/>
            <a:ext cx="11904274" cy="411856"/>
          </a:xfrm>
          <a:prstGeom prst="rect">
            <a:avLst/>
          </a:prstGeom>
        </p:spPr>
        <p:txBody>
          <a:bodyPr anchor="t" rtlCol="false" tIns="0" lIns="0" bIns="0" rIns="0">
            <a:spAutoFit/>
          </a:bodyPr>
          <a:lstStyle/>
          <a:p>
            <a:pPr algn="l">
              <a:lnSpc>
                <a:spcPts val="3033"/>
              </a:lnSpc>
            </a:pPr>
            <a:r>
              <a:rPr lang="en-US" sz="3033">
                <a:solidFill>
                  <a:srgbClr val="1F1D49"/>
                </a:solidFill>
                <a:latin typeface="SF Pro Display"/>
                <a:ea typeface="SF Pro Display"/>
                <a:cs typeface="SF Pro Display"/>
                <a:sym typeface="SF Pro Display"/>
              </a:rPr>
              <a:t>Dual-channel monetisation - built for scale</a:t>
            </a:r>
          </a:p>
        </p:txBody>
      </p:sp>
      <p:grpSp>
        <p:nvGrpSpPr>
          <p:cNvPr name="Group 12" id="12"/>
          <p:cNvGrpSpPr>
            <a:grpSpLocks noChangeAspect="true"/>
          </p:cNvGrpSpPr>
          <p:nvPr/>
        </p:nvGrpSpPr>
        <p:grpSpPr>
          <a:xfrm rot="0">
            <a:off x="10380963" y="1924964"/>
            <a:ext cx="9544705" cy="5474727"/>
            <a:chOff x="0" y="0"/>
            <a:chExt cx="7981950" cy="4578350"/>
          </a:xfrm>
        </p:grpSpPr>
        <p:sp>
          <p:nvSpPr>
            <p:cNvPr name="Freeform 13" id="13"/>
            <p:cNvSpPr/>
            <p:nvPr/>
          </p:nvSpPr>
          <p:spPr>
            <a:xfrm flipH="false" flipV="false" rot="0">
              <a:off x="765810" y="21590"/>
              <a:ext cx="6451600" cy="4326890"/>
            </a:xfrm>
            <a:custGeom>
              <a:avLst/>
              <a:gdLst/>
              <a:ahLst/>
              <a:cxnLst/>
              <a:rect r="r" b="b" t="t" l="l"/>
              <a:pathLst>
                <a:path h="4326890" w="6451600">
                  <a:moveTo>
                    <a:pt x="6224270" y="0"/>
                  </a:moveTo>
                  <a:lnTo>
                    <a:pt x="226060" y="0"/>
                  </a:lnTo>
                  <a:cubicBezTo>
                    <a:pt x="101600" y="0"/>
                    <a:pt x="0" y="101600"/>
                    <a:pt x="0" y="226060"/>
                  </a:cubicBezTo>
                  <a:lnTo>
                    <a:pt x="0" y="4326890"/>
                  </a:lnTo>
                  <a:lnTo>
                    <a:pt x="6451601" y="4326890"/>
                  </a:lnTo>
                  <a:lnTo>
                    <a:pt x="6451601" y="226060"/>
                  </a:lnTo>
                  <a:cubicBezTo>
                    <a:pt x="6450331" y="101600"/>
                    <a:pt x="6348731" y="0"/>
                    <a:pt x="6224270" y="0"/>
                  </a:cubicBezTo>
                  <a:close/>
                  <a:moveTo>
                    <a:pt x="6252210" y="4043680"/>
                  </a:moveTo>
                  <a:lnTo>
                    <a:pt x="196851" y="4043680"/>
                  </a:lnTo>
                  <a:lnTo>
                    <a:pt x="196851" y="255270"/>
                  </a:lnTo>
                  <a:lnTo>
                    <a:pt x="6252210" y="255270"/>
                  </a:lnTo>
                  <a:lnTo>
                    <a:pt x="6252210" y="4043680"/>
                  </a:lnTo>
                  <a:close/>
                </a:path>
              </a:pathLst>
            </a:custGeom>
            <a:solidFill>
              <a:srgbClr val="000000"/>
            </a:solidFill>
          </p:spPr>
        </p:sp>
        <p:sp>
          <p:nvSpPr>
            <p:cNvPr name="Freeform 14" id="14"/>
            <p:cNvSpPr/>
            <p:nvPr/>
          </p:nvSpPr>
          <p:spPr>
            <a:xfrm flipH="false" flipV="false" rot="0">
              <a:off x="0" y="0"/>
              <a:ext cx="7981950" cy="4542790"/>
            </a:xfrm>
            <a:custGeom>
              <a:avLst/>
              <a:gdLst/>
              <a:ahLst/>
              <a:cxnLst/>
              <a:rect r="r" b="b" t="t" l="l"/>
              <a:pathLst>
                <a:path h="4542790" w="7981950">
                  <a:moveTo>
                    <a:pt x="7239000" y="4348480"/>
                  </a:moveTo>
                  <a:lnTo>
                    <a:pt x="7239000" y="243840"/>
                  </a:lnTo>
                  <a:cubicBezTo>
                    <a:pt x="7239000" y="109220"/>
                    <a:pt x="7129780" y="0"/>
                    <a:pt x="6995160" y="0"/>
                  </a:cubicBezTo>
                  <a:lnTo>
                    <a:pt x="985520" y="0"/>
                  </a:lnTo>
                  <a:cubicBezTo>
                    <a:pt x="852170" y="0"/>
                    <a:pt x="742950" y="109220"/>
                    <a:pt x="742950" y="243840"/>
                  </a:cubicBezTo>
                  <a:lnTo>
                    <a:pt x="742950" y="4349750"/>
                  </a:lnTo>
                  <a:lnTo>
                    <a:pt x="0" y="4349750"/>
                  </a:lnTo>
                  <a:lnTo>
                    <a:pt x="0" y="4447540"/>
                  </a:lnTo>
                  <a:cubicBezTo>
                    <a:pt x="0" y="4500880"/>
                    <a:pt x="43180" y="4542790"/>
                    <a:pt x="95250" y="4542790"/>
                  </a:cubicBezTo>
                  <a:lnTo>
                    <a:pt x="7886700" y="4542790"/>
                  </a:lnTo>
                  <a:cubicBezTo>
                    <a:pt x="7940040" y="4542790"/>
                    <a:pt x="7981950" y="4499610"/>
                    <a:pt x="7981950" y="4447540"/>
                  </a:cubicBezTo>
                  <a:lnTo>
                    <a:pt x="7981950" y="4349750"/>
                  </a:lnTo>
                  <a:lnTo>
                    <a:pt x="7239000" y="4349750"/>
                  </a:lnTo>
                  <a:close/>
                  <a:moveTo>
                    <a:pt x="4519930" y="4348480"/>
                  </a:moveTo>
                  <a:lnTo>
                    <a:pt x="4519930" y="4349750"/>
                  </a:lnTo>
                  <a:cubicBezTo>
                    <a:pt x="4519930" y="4403090"/>
                    <a:pt x="4476750" y="4445000"/>
                    <a:pt x="4424680" y="4445000"/>
                  </a:cubicBezTo>
                  <a:lnTo>
                    <a:pt x="3557270" y="4445000"/>
                  </a:lnTo>
                  <a:cubicBezTo>
                    <a:pt x="3503930" y="4445000"/>
                    <a:pt x="3462020" y="4401820"/>
                    <a:pt x="3462020" y="4349750"/>
                  </a:cubicBezTo>
                  <a:lnTo>
                    <a:pt x="3462020" y="4348480"/>
                  </a:lnTo>
                  <a:lnTo>
                    <a:pt x="765810" y="4348480"/>
                  </a:lnTo>
                  <a:lnTo>
                    <a:pt x="765810" y="247650"/>
                  </a:lnTo>
                  <a:cubicBezTo>
                    <a:pt x="765810" y="123190"/>
                    <a:pt x="867410" y="21590"/>
                    <a:pt x="991870" y="21590"/>
                  </a:cubicBezTo>
                  <a:lnTo>
                    <a:pt x="6990080" y="21590"/>
                  </a:lnTo>
                  <a:cubicBezTo>
                    <a:pt x="7114539" y="21590"/>
                    <a:pt x="7216139" y="123190"/>
                    <a:pt x="7216139" y="247650"/>
                  </a:cubicBezTo>
                  <a:lnTo>
                    <a:pt x="7216139" y="4348480"/>
                  </a:lnTo>
                  <a:lnTo>
                    <a:pt x="4519930" y="4348480"/>
                  </a:lnTo>
                  <a:close/>
                </a:path>
              </a:pathLst>
            </a:custGeom>
            <a:solidFill>
              <a:srgbClr val="969696"/>
            </a:solidFill>
          </p:spPr>
        </p:sp>
        <p:sp>
          <p:nvSpPr>
            <p:cNvPr name="Freeform 15" id="15"/>
            <p:cNvSpPr/>
            <p:nvPr/>
          </p:nvSpPr>
          <p:spPr>
            <a:xfrm flipH="false" flipV="false" rot="0">
              <a:off x="3460750" y="4349750"/>
              <a:ext cx="1059180" cy="96520"/>
            </a:xfrm>
            <a:custGeom>
              <a:avLst/>
              <a:gdLst/>
              <a:ahLst/>
              <a:cxnLst/>
              <a:rect r="r" b="b" t="t" l="l"/>
              <a:pathLst>
                <a:path h="96520" w="1059180">
                  <a:moveTo>
                    <a:pt x="96520" y="96520"/>
                  </a:moveTo>
                  <a:lnTo>
                    <a:pt x="963930" y="96520"/>
                  </a:lnTo>
                  <a:cubicBezTo>
                    <a:pt x="1017270" y="96520"/>
                    <a:pt x="1059180" y="53340"/>
                    <a:pt x="1059180" y="1270"/>
                  </a:cubicBezTo>
                  <a:lnTo>
                    <a:pt x="1059180" y="0"/>
                  </a:lnTo>
                  <a:lnTo>
                    <a:pt x="0" y="0"/>
                  </a:lnTo>
                  <a:lnTo>
                    <a:pt x="0" y="1270"/>
                  </a:lnTo>
                  <a:cubicBezTo>
                    <a:pt x="0" y="53340"/>
                    <a:pt x="43180" y="96520"/>
                    <a:pt x="96520" y="96520"/>
                  </a:cubicBezTo>
                  <a:close/>
                </a:path>
              </a:pathLst>
            </a:custGeom>
            <a:solidFill>
              <a:srgbClr val="727171"/>
            </a:solidFill>
          </p:spPr>
        </p:sp>
        <p:sp>
          <p:nvSpPr>
            <p:cNvPr name="Freeform 16" id="16"/>
            <p:cNvSpPr/>
            <p:nvPr/>
          </p:nvSpPr>
          <p:spPr>
            <a:xfrm flipH="false" flipV="false" rot="0">
              <a:off x="163830" y="4542790"/>
              <a:ext cx="7654290" cy="35560"/>
            </a:xfrm>
            <a:custGeom>
              <a:avLst/>
              <a:gdLst/>
              <a:ahLst/>
              <a:cxnLst/>
              <a:rect r="r" b="b" t="t" l="l"/>
              <a:pathLst>
                <a:path h="35560" w="7654290">
                  <a:moveTo>
                    <a:pt x="0" y="0"/>
                  </a:moveTo>
                  <a:cubicBezTo>
                    <a:pt x="0" y="20320"/>
                    <a:pt x="16510" y="35560"/>
                    <a:pt x="35560" y="35560"/>
                  </a:cubicBezTo>
                  <a:lnTo>
                    <a:pt x="7618730" y="35560"/>
                  </a:lnTo>
                  <a:cubicBezTo>
                    <a:pt x="7639050" y="35560"/>
                    <a:pt x="7654290" y="19050"/>
                    <a:pt x="7654290" y="0"/>
                  </a:cubicBezTo>
                  <a:lnTo>
                    <a:pt x="0" y="0"/>
                  </a:lnTo>
                  <a:close/>
                </a:path>
              </a:pathLst>
            </a:custGeom>
            <a:solidFill>
              <a:srgbClr val="727171"/>
            </a:solidFill>
          </p:spPr>
        </p:sp>
        <p:sp>
          <p:nvSpPr>
            <p:cNvPr name="Freeform 17" id="17"/>
            <p:cNvSpPr/>
            <p:nvPr/>
          </p:nvSpPr>
          <p:spPr>
            <a:xfrm flipH="false" flipV="false" rot="0">
              <a:off x="962660" y="276860"/>
              <a:ext cx="6055360" cy="3789680"/>
            </a:xfrm>
            <a:custGeom>
              <a:avLst/>
              <a:gdLst/>
              <a:ahLst/>
              <a:cxnLst/>
              <a:rect r="r" b="b" t="t" l="l"/>
              <a:pathLst>
                <a:path h="3789680" w="6055360">
                  <a:moveTo>
                    <a:pt x="0" y="0"/>
                  </a:moveTo>
                  <a:lnTo>
                    <a:pt x="6055360" y="0"/>
                  </a:lnTo>
                  <a:lnTo>
                    <a:pt x="6055360" y="3789680"/>
                  </a:lnTo>
                  <a:lnTo>
                    <a:pt x="0" y="3789680"/>
                  </a:lnTo>
                  <a:close/>
                </a:path>
              </a:pathLst>
            </a:custGeom>
            <a:blipFill>
              <a:blip r:embed="rId7"/>
              <a:stretch>
                <a:fillRect l="0" t="0" r="-12763" b="0"/>
              </a:stretch>
            </a:blipFill>
          </p:spPr>
        </p:sp>
      </p:grpSp>
      <p:sp>
        <p:nvSpPr>
          <p:cNvPr name="TextBox 18" id="18"/>
          <p:cNvSpPr txBox="true"/>
          <p:nvPr/>
        </p:nvSpPr>
        <p:spPr>
          <a:xfrm rot="0">
            <a:off x="1260087" y="732077"/>
            <a:ext cx="7383988" cy="489843"/>
          </a:xfrm>
          <a:prstGeom prst="rect">
            <a:avLst/>
          </a:prstGeom>
        </p:spPr>
        <p:txBody>
          <a:bodyPr anchor="t" rtlCol="false" tIns="0" lIns="0" bIns="0" rIns="0">
            <a:spAutoFit/>
          </a:bodyPr>
          <a:lstStyle/>
          <a:p>
            <a:pPr algn="l">
              <a:lnSpc>
                <a:spcPts val="3652"/>
              </a:lnSpc>
            </a:pPr>
            <a:r>
              <a:rPr lang="en-US" b="true" sz="3320">
                <a:solidFill>
                  <a:srgbClr val="1D1F48"/>
                </a:solidFill>
                <a:latin typeface="Sofia Pro Heavy"/>
                <a:ea typeface="Sofia Pro Heavy"/>
                <a:cs typeface="Sofia Pro Heavy"/>
                <a:sym typeface="Sofia Pro Heavy"/>
              </a:rPr>
              <a:t>THE REVENUE MODEL</a:t>
            </a:r>
          </a:p>
        </p:txBody>
      </p:sp>
      <p:grpSp>
        <p:nvGrpSpPr>
          <p:cNvPr name="Group 19" id="19"/>
          <p:cNvGrpSpPr/>
          <p:nvPr/>
        </p:nvGrpSpPr>
        <p:grpSpPr>
          <a:xfrm rot="0">
            <a:off x="1153498" y="8143285"/>
            <a:ext cx="10318512" cy="1123803"/>
            <a:chOff x="0" y="0"/>
            <a:chExt cx="13758016" cy="1498404"/>
          </a:xfrm>
        </p:grpSpPr>
        <p:sp>
          <p:nvSpPr>
            <p:cNvPr name="TextBox 20" id="20"/>
            <p:cNvSpPr txBox="true"/>
            <p:nvPr/>
          </p:nvSpPr>
          <p:spPr>
            <a:xfrm rot="0">
              <a:off x="0" y="667144"/>
              <a:ext cx="13758016" cy="831260"/>
            </a:xfrm>
            <a:prstGeom prst="rect">
              <a:avLst/>
            </a:prstGeom>
          </p:spPr>
          <p:txBody>
            <a:bodyPr anchor="t" rtlCol="false" tIns="0" lIns="0" bIns="0" rIns="0">
              <a:spAutoFit/>
            </a:bodyPr>
            <a:lstStyle/>
            <a:p>
              <a:pPr algn="l">
                <a:lnSpc>
                  <a:spcPts val="2432"/>
                </a:lnSpc>
              </a:pPr>
              <a:r>
                <a:rPr lang="en-US" sz="2211">
                  <a:solidFill>
                    <a:srgbClr val="969696"/>
                  </a:solidFill>
                  <a:latin typeface="SF Pro Display"/>
                  <a:ea typeface="SF Pro Display"/>
                  <a:cs typeface="SF Pro Display"/>
                  <a:sym typeface="SF Pro Display"/>
                </a:rPr>
                <a:t>Partnership commissions | White-label licensing | Talent Pool | DaaS | Training Referrals</a:t>
              </a:r>
            </a:p>
            <a:p>
              <a:pPr algn="l">
                <a:lnSpc>
                  <a:spcPts val="2432"/>
                </a:lnSpc>
              </a:pPr>
            </a:p>
          </p:txBody>
        </p:sp>
        <p:sp>
          <p:nvSpPr>
            <p:cNvPr name="TextBox 21" id="21"/>
            <p:cNvSpPr txBox="true"/>
            <p:nvPr/>
          </p:nvSpPr>
          <p:spPr>
            <a:xfrm rot="0">
              <a:off x="0" y="19050"/>
              <a:ext cx="7020362" cy="424831"/>
            </a:xfrm>
            <a:prstGeom prst="rect">
              <a:avLst/>
            </a:prstGeom>
          </p:spPr>
          <p:txBody>
            <a:bodyPr anchor="t" rtlCol="false" tIns="0" lIns="0" bIns="0" rIns="0">
              <a:spAutoFit/>
            </a:bodyPr>
            <a:lstStyle/>
            <a:p>
              <a:pPr algn="l">
                <a:lnSpc>
                  <a:spcPts val="2432"/>
                </a:lnSpc>
              </a:pPr>
              <a:r>
                <a:rPr lang="en-US" b="true" sz="2211">
                  <a:solidFill>
                    <a:srgbClr val="969696"/>
                  </a:solidFill>
                  <a:latin typeface="SF Pro Display Bold"/>
                  <a:ea typeface="SF Pro Display Bold"/>
                  <a:cs typeface="SF Pro Display Bold"/>
                  <a:sym typeface="SF Pro Display Bold"/>
                </a:rPr>
                <a:t>Future Revenue Streams:</a:t>
              </a:r>
            </a:p>
          </p:txBody>
        </p:sp>
      </p:grpSp>
      <p:grpSp>
        <p:nvGrpSpPr>
          <p:cNvPr name="Group 22" id="22"/>
          <p:cNvGrpSpPr/>
          <p:nvPr/>
        </p:nvGrpSpPr>
        <p:grpSpPr>
          <a:xfrm rot="5400000">
            <a:off x="772760" y="3098177"/>
            <a:ext cx="4778146" cy="4016669"/>
            <a:chOff x="0" y="0"/>
            <a:chExt cx="6823715" cy="5736243"/>
          </a:xfrm>
        </p:grpSpPr>
        <p:sp>
          <p:nvSpPr>
            <p:cNvPr name="Freeform 23" id="23"/>
            <p:cNvSpPr/>
            <p:nvPr/>
          </p:nvSpPr>
          <p:spPr>
            <a:xfrm flipH="false" flipV="false" rot="0">
              <a:off x="0" y="0"/>
              <a:ext cx="6823713" cy="5736209"/>
            </a:xfrm>
            <a:custGeom>
              <a:avLst/>
              <a:gdLst/>
              <a:ahLst/>
              <a:cxnLst/>
              <a:rect r="r" b="b" t="t" l="l"/>
              <a:pathLst>
                <a:path h="5736209" w="6823713">
                  <a:moveTo>
                    <a:pt x="0" y="0"/>
                  </a:moveTo>
                  <a:lnTo>
                    <a:pt x="6508098" y="0"/>
                  </a:lnTo>
                  <a:cubicBezTo>
                    <a:pt x="6682429" y="0"/>
                    <a:pt x="6823713" y="137922"/>
                    <a:pt x="6823713" y="308102"/>
                  </a:cubicBezTo>
                  <a:lnTo>
                    <a:pt x="6823713" y="5736209"/>
                  </a:lnTo>
                  <a:lnTo>
                    <a:pt x="315615" y="5736209"/>
                  </a:lnTo>
                  <a:cubicBezTo>
                    <a:pt x="141285" y="5736209"/>
                    <a:pt x="0" y="5598287"/>
                    <a:pt x="0" y="5428107"/>
                  </a:cubicBezTo>
                  <a:lnTo>
                    <a:pt x="0" y="0"/>
                  </a:lnTo>
                </a:path>
              </a:pathLst>
            </a:custGeom>
            <a:solidFill>
              <a:srgbClr val="1D1F48"/>
            </a:solidFill>
          </p:spPr>
        </p:sp>
      </p:grpSp>
      <p:grpSp>
        <p:nvGrpSpPr>
          <p:cNvPr name="Group 24" id="24"/>
          <p:cNvGrpSpPr/>
          <p:nvPr/>
        </p:nvGrpSpPr>
        <p:grpSpPr>
          <a:xfrm rot="5400000">
            <a:off x="1402252" y="3139215"/>
            <a:ext cx="3519162" cy="4016669"/>
            <a:chOff x="0" y="0"/>
            <a:chExt cx="5025748" cy="5736243"/>
          </a:xfrm>
        </p:grpSpPr>
        <p:sp>
          <p:nvSpPr>
            <p:cNvPr name="Freeform 25" id="25"/>
            <p:cNvSpPr/>
            <p:nvPr/>
          </p:nvSpPr>
          <p:spPr>
            <a:xfrm flipH="false" flipV="false" rot="0">
              <a:off x="0" y="0"/>
              <a:ext cx="5025771" cy="5736336"/>
            </a:xfrm>
            <a:custGeom>
              <a:avLst/>
              <a:gdLst/>
              <a:ahLst/>
              <a:cxnLst/>
              <a:rect r="r" b="b" t="t" l="l"/>
              <a:pathLst>
                <a:path h="5736336" w="5025771">
                  <a:moveTo>
                    <a:pt x="0" y="0"/>
                  </a:moveTo>
                  <a:lnTo>
                    <a:pt x="4660265" y="0"/>
                  </a:lnTo>
                  <a:cubicBezTo>
                    <a:pt x="4862068" y="0"/>
                    <a:pt x="5025771" y="163576"/>
                    <a:pt x="5025771" y="365506"/>
                  </a:cubicBezTo>
                  <a:lnTo>
                    <a:pt x="5025771" y="5736336"/>
                  </a:lnTo>
                  <a:lnTo>
                    <a:pt x="365506" y="5736336"/>
                  </a:lnTo>
                  <a:cubicBezTo>
                    <a:pt x="163576" y="5736209"/>
                    <a:pt x="0" y="5572633"/>
                    <a:pt x="0" y="5370830"/>
                  </a:cubicBezTo>
                  <a:lnTo>
                    <a:pt x="0" y="0"/>
                  </a:lnTo>
                </a:path>
              </a:pathLst>
            </a:custGeom>
            <a:solidFill>
              <a:srgbClr val="F4F4F4"/>
            </a:solidFill>
          </p:spPr>
        </p:sp>
      </p:grpSp>
      <p:sp>
        <p:nvSpPr>
          <p:cNvPr name="TextBox 26" id="26"/>
          <p:cNvSpPr txBox="true"/>
          <p:nvPr/>
        </p:nvSpPr>
        <p:spPr>
          <a:xfrm rot="0">
            <a:off x="1727762" y="4557552"/>
            <a:ext cx="1579668" cy="1119718"/>
          </a:xfrm>
          <a:prstGeom prst="rect">
            <a:avLst/>
          </a:prstGeom>
        </p:spPr>
        <p:txBody>
          <a:bodyPr anchor="t" rtlCol="false" tIns="0" lIns="0" bIns="0" rIns="0">
            <a:spAutoFit/>
          </a:bodyPr>
          <a:lstStyle/>
          <a:p>
            <a:pPr algn="l">
              <a:lnSpc>
                <a:spcPts val="3024"/>
              </a:lnSpc>
            </a:pPr>
            <a:r>
              <a:rPr lang="en-US" sz="1680">
                <a:solidFill>
                  <a:srgbClr val="211E1E"/>
                </a:solidFill>
                <a:latin typeface="SF Pro Display"/>
                <a:ea typeface="SF Pro Display"/>
                <a:cs typeface="SF Pro Display"/>
                <a:sym typeface="SF Pro Display"/>
              </a:rPr>
              <a:t>Starter                                      </a:t>
            </a:r>
          </a:p>
          <a:p>
            <a:pPr algn="l">
              <a:lnSpc>
                <a:spcPts val="3024"/>
              </a:lnSpc>
            </a:pPr>
            <a:r>
              <a:rPr lang="en-US" sz="1680">
                <a:solidFill>
                  <a:srgbClr val="211E1E"/>
                </a:solidFill>
                <a:latin typeface="SF Pro Display"/>
                <a:ea typeface="SF Pro Display"/>
                <a:cs typeface="SF Pro Display"/>
                <a:sym typeface="SF Pro Display"/>
              </a:rPr>
              <a:t>Professional                   </a:t>
            </a:r>
          </a:p>
          <a:p>
            <a:pPr algn="l">
              <a:lnSpc>
                <a:spcPts val="3024"/>
              </a:lnSpc>
            </a:pPr>
            <a:r>
              <a:rPr lang="en-US" sz="1680">
                <a:solidFill>
                  <a:srgbClr val="211E1E"/>
                </a:solidFill>
                <a:latin typeface="SF Pro Display"/>
                <a:ea typeface="SF Pro Display"/>
                <a:cs typeface="SF Pro Display"/>
                <a:sym typeface="SF Pro Display"/>
              </a:rPr>
              <a:t>Enterprise</a:t>
            </a:r>
          </a:p>
        </p:txBody>
      </p:sp>
      <p:grpSp>
        <p:nvGrpSpPr>
          <p:cNvPr name="Group 27" id="27"/>
          <p:cNvGrpSpPr/>
          <p:nvPr/>
        </p:nvGrpSpPr>
        <p:grpSpPr>
          <a:xfrm rot="0">
            <a:off x="1393629" y="4734084"/>
            <a:ext cx="159730" cy="159730"/>
            <a:chOff x="0" y="0"/>
            <a:chExt cx="228112" cy="228112"/>
          </a:xfrm>
        </p:grpSpPr>
        <p:sp>
          <p:nvSpPr>
            <p:cNvPr name="Freeform 28" id="28"/>
            <p:cNvSpPr/>
            <p:nvPr/>
          </p:nvSpPr>
          <p:spPr>
            <a:xfrm flipH="false" flipV="false" rot="0">
              <a:off x="0" y="0"/>
              <a:ext cx="228092" cy="228092"/>
            </a:xfrm>
            <a:custGeom>
              <a:avLst/>
              <a:gdLst/>
              <a:ahLst/>
              <a:cxnLst/>
              <a:rect r="r" b="b" t="t" l="l"/>
              <a:pathLst>
                <a:path h="228092" w="228092">
                  <a:moveTo>
                    <a:pt x="0" y="114046"/>
                  </a:moveTo>
                  <a:cubicBezTo>
                    <a:pt x="0" y="51054"/>
                    <a:pt x="51054" y="0"/>
                    <a:pt x="114046" y="0"/>
                  </a:cubicBezTo>
                  <a:cubicBezTo>
                    <a:pt x="152019" y="0"/>
                    <a:pt x="190119" y="0"/>
                    <a:pt x="228092" y="0"/>
                  </a:cubicBezTo>
                  <a:cubicBezTo>
                    <a:pt x="228092" y="37973"/>
                    <a:pt x="228092" y="76073"/>
                    <a:pt x="228092" y="114046"/>
                  </a:cubicBezTo>
                  <a:cubicBezTo>
                    <a:pt x="228092" y="177038"/>
                    <a:pt x="177038" y="228092"/>
                    <a:pt x="114046" y="228092"/>
                  </a:cubicBezTo>
                  <a:cubicBezTo>
                    <a:pt x="51054" y="228092"/>
                    <a:pt x="0" y="177038"/>
                    <a:pt x="0" y="114046"/>
                  </a:cubicBezTo>
                  <a:close/>
                </a:path>
              </a:pathLst>
            </a:custGeom>
            <a:solidFill>
              <a:srgbClr val="1F1D49"/>
            </a:solidFill>
          </p:spPr>
        </p:sp>
      </p:grpSp>
      <p:grpSp>
        <p:nvGrpSpPr>
          <p:cNvPr name="Group 29" id="29"/>
          <p:cNvGrpSpPr/>
          <p:nvPr/>
        </p:nvGrpSpPr>
        <p:grpSpPr>
          <a:xfrm rot="0">
            <a:off x="1393629" y="5100978"/>
            <a:ext cx="159730" cy="159730"/>
            <a:chOff x="0" y="0"/>
            <a:chExt cx="228112" cy="228112"/>
          </a:xfrm>
        </p:grpSpPr>
        <p:sp>
          <p:nvSpPr>
            <p:cNvPr name="Freeform 30" id="30"/>
            <p:cNvSpPr/>
            <p:nvPr/>
          </p:nvSpPr>
          <p:spPr>
            <a:xfrm flipH="false" flipV="false" rot="0">
              <a:off x="0" y="0"/>
              <a:ext cx="228092" cy="228092"/>
            </a:xfrm>
            <a:custGeom>
              <a:avLst/>
              <a:gdLst/>
              <a:ahLst/>
              <a:cxnLst/>
              <a:rect r="r" b="b" t="t" l="l"/>
              <a:pathLst>
                <a:path h="228092" w="228092">
                  <a:moveTo>
                    <a:pt x="0" y="114046"/>
                  </a:moveTo>
                  <a:cubicBezTo>
                    <a:pt x="0" y="51054"/>
                    <a:pt x="51054" y="0"/>
                    <a:pt x="114046" y="0"/>
                  </a:cubicBezTo>
                  <a:cubicBezTo>
                    <a:pt x="152019" y="0"/>
                    <a:pt x="190119" y="0"/>
                    <a:pt x="228092" y="0"/>
                  </a:cubicBezTo>
                  <a:cubicBezTo>
                    <a:pt x="228092" y="37973"/>
                    <a:pt x="228092" y="76073"/>
                    <a:pt x="228092" y="114046"/>
                  </a:cubicBezTo>
                  <a:cubicBezTo>
                    <a:pt x="228092" y="177038"/>
                    <a:pt x="177038" y="228092"/>
                    <a:pt x="114046" y="228092"/>
                  </a:cubicBezTo>
                  <a:cubicBezTo>
                    <a:pt x="51054" y="228092"/>
                    <a:pt x="0" y="177038"/>
                    <a:pt x="0" y="114046"/>
                  </a:cubicBezTo>
                  <a:close/>
                </a:path>
              </a:pathLst>
            </a:custGeom>
            <a:solidFill>
              <a:srgbClr val="1F1D49"/>
            </a:solidFill>
          </p:spPr>
        </p:sp>
      </p:grpSp>
      <p:grpSp>
        <p:nvGrpSpPr>
          <p:cNvPr name="Group 31" id="31"/>
          <p:cNvGrpSpPr/>
          <p:nvPr/>
        </p:nvGrpSpPr>
        <p:grpSpPr>
          <a:xfrm rot="0">
            <a:off x="1393629" y="5467873"/>
            <a:ext cx="159730" cy="159730"/>
            <a:chOff x="0" y="0"/>
            <a:chExt cx="228112" cy="228112"/>
          </a:xfrm>
        </p:grpSpPr>
        <p:sp>
          <p:nvSpPr>
            <p:cNvPr name="Freeform 32" id="32"/>
            <p:cNvSpPr/>
            <p:nvPr/>
          </p:nvSpPr>
          <p:spPr>
            <a:xfrm flipH="false" flipV="false" rot="0">
              <a:off x="0" y="0"/>
              <a:ext cx="228092" cy="228092"/>
            </a:xfrm>
            <a:custGeom>
              <a:avLst/>
              <a:gdLst/>
              <a:ahLst/>
              <a:cxnLst/>
              <a:rect r="r" b="b" t="t" l="l"/>
              <a:pathLst>
                <a:path h="228092" w="228092">
                  <a:moveTo>
                    <a:pt x="0" y="114046"/>
                  </a:moveTo>
                  <a:cubicBezTo>
                    <a:pt x="0" y="51054"/>
                    <a:pt x="51054" y="0"/>
                    <a:pt x="114046" y="0"/>
                  </a:cubicBezTo>
                  <a:cubicBezTo>
                    <a:pt x="152019" y="0"/>
                    <a:pt x="190119" y="0"/>
                    <a:pt x="228092" y="0"/>
                  </a:cubicBezTo>
                  <a:cubicBezTo>
                    <a:pt x="228092" y="37973"/>
                    <a:pt x="228092" y="76073"/>
                    <a:pt x="228092" y="114046"/>
                  </a:cubicBezTo>
                  <a:cubicBezTo>
                    <a:pt x="228092" y="177038"/>
                    <a:pt x="177038" y="228092"/>
                    <a:pt x="114046" y="228092"/>
                  </a:cubicBezTo>
                  <a:cubicBezTo>
                    <a:pt x="51054" y="228092"/>
                    <a:pt x="0" y="177038"/>
                    <a:pt x="0" y="114046"/>
                  </a:cubicBezTo>
                  <a:close/>
                </a:path>
              </a:pathLst>
            </a:custGeom>
            <a:solidFill>
              <a:srgbClr val="1F1D49"/>
            </a:solidFill>
          </p:spPr>
        </p:sp>
      </p:grpSp>
      <p:grpSp>
        <p:nvGrpSpPr>
          <p:cNvPr name="Group 33" id="33"/>
          <p:cNvGrpSpPr/>
          <p:nvPr/>
        </p:nvGrpSpPr>
        <p:grpSpPr>
          <a:xfrm rot="5400000">
            <a:off x="5576811" y="3098178"/>
            <a:ext cx="4778143" cy="4016670"/>
            <a:chOff x="0" y="0"/>
            <a:chExt cx="6823711" cy="5736243"/>
          </a:xfrm>
        </p:grpSpPr>
        <p:sp>
          <p:nvSpPr>
            <p:cNvPr name="Freeform 34" id="34"/>
            <p:cNvSpPr/>
            <p:nvPr/>
          </p:nvSpPr>
          <p:spPr>
            <a:xfrm flipH="false" flipV="false" rot="0">
              <a:off x="0" y="0"/>
              <a:ext cx="6823706" cy="5736209"/>
            </a:xfrm>
            <a:custGeom>
              <a:avLst/>
              <a:gdLst/>
              <a:ahLst/>
              <a:cxnLst/>
              <a:rect r="r" b="b" t="t" l="l"/>
              <a:pathLst>
                <a:path h="5736209" w="6823706">
                  <a:moveTo>
                    <a:pt x="0" y="0"/>
                  </a:moveTo>
                  <a:lnTo>
                    <a:pt x="6508091" y="0"/>
                  </a:lnTo>
                  <a:cubicBezTo>
                    <a:pt x="6682422" y="0"/>
                    <a:pt x="6823706" y="137922"/>
                    <a:pt x="6823706" y="308102"/>
                  </a:cubicBezTo>
                  <a:lnTo>
                    <a:pt x="6823706" y="5736209"/>
                  </a:lnTo>
                  <a:lnTo>
                    <a:pt x="315615" y="5736209"/>
                  </a:lnTo>
                  <a:cubicBezTo>
                    <a:pt x="141285" y="5736209"/>
                    <a:pt x="0" y="5598287"/>
                    <a:pt x="0" y="5428107"/>
                  </a:cubicBezTo>
                  <a:lnTo>
                    <a:pt x="0" y="0"/>
                  </a:lnTo>
                </a:path>
              </a:pathLst>
            </a:custGeom>
            <a:solidFill>
              <a:srgbClr val="F47C20"/>
            </a:solidFill>
          </p:spPr>
        </p:sp>
      </p:grpSp>
      <p:grpSp>
        <p:nvGrpSpPr>
          <p:cNvPr name="Group 35" id="35"/>
          <p:cNvGrpSpPr/>
          <p:nvPr/>
        </p:nvGrpSpPr>
        <p:grpSpPr>
          <a:xfrm rot="5400000">
            <a:off x="6208417" y="3083774"/>
            <a:ext cx="3519160" cy="4020896"/>
            <a:chOff x="0" y="0"/>
            <a:chExt cx="5025745" cy="5742280"/>
          </a:xfrm>
        </p:grpSpPr>
        <p:sp>
          <p:nvSpPr>
            <p:cNvPr name="Freeform 36" id="36"/>
            <p:cNvSpPr/>
            <p:nvPr/>
          </p:nvSpPr>
          <p:spPr>
            <a:xfrm flipH="false" flipV="false" rot="0">
              <a:off x="0" y="0"/>
              <a:ext cx="5025771" cy="5742372"/>
            </a:xfrm>
            <a:custGeom>
              <a:avLst/>
              <a:gdLst/>
              <a:ahLst/>
              <a:cxnLst/>
              <a:rect r="r" b="b" t="t" l="l"/>
              <a:pathLst>
                <a:path h="5742372" w="5025771">
                  <a:moveTo>
                    <a:pt x="0" y="0"/>
                  </a:moveTo>
                  <a:lnTo>
                    <a:pt x="4660265" y="0"/>
                  </a:lnTo>
                  <a:cubicBezTo>
                    <a:pt x="4862068" y="0"/>
                    <a:pt x="5025771" y="163748"/>
                    <a:pt x="5025771" y="365891"/>
                  </a:cubicBezTo>
                  <a:lnTo>
                    <a:pt x="5025771" y="5742372"/>
                  </a:lnTo>
                  <a:lnTo>
                    <a:pt x="365506" y="5742372"/>
                  </a:lnTo>
                  <a:cubicBezTo>
                    <a:pt x="163576" y="5742245"/>
                    <a:pt x="0" y="5578497"/>
                    <a:pt x="0" y="5376482"/>
                  </a:cubicBezTo>
                  <a:lnTo>
                    <a:pt x="0" y="0"/>
                  </a:lnTo>
                </a:path>
              </a:pathLst>
            </a:custGeom>
            <a:solidFill>
              <a:srgbClr val="F4F4F4"/>
            </a:solidFill>
          </p:spPr>
        </p:sp>
      </p:grpSp>
      <p:grpSp>
        <p:nvGrpSpPr>
          <p:cNvPr name="Group 37" id="37"/>
          <p:cNvGrpSpPr/>
          <p:nvPr/>
        </p:nvGrpSpPr>
        <p:grpSpPr>
          <a:xfrm rot="0">
            <a:off x="6124522" y="4723039"/>
            <a:ext cx="159730" cy="159730"/>
            <a:chOff x="0" y="0"/>
            <a:chExt cx="228112" cy="228112"/>
          </a:xfrm>
        </p:grpSpPr>
        <p:sp>
          <p:nvSpPr>
            <p:cNvPr name="Freeform 38" id="38"/>
            <p:cNvSpPr/>
            <p:nvPr/>
          </p:nvSpPr>
          <p:spPr>
            <a:xfrm flipH="false" flipV="false" rot="0">
              <a:off x="0" y="0"/>
              <a:ext cx="228092" cy="228092"/>
            </a:xfrm>
            <a:custGeom>
              <a:avLst/>
              <a:gdLst/>
              <a:ahLst/>
              <a:cxnLst/>
              <a:rect r="r" b="b" t="t" l="l"/>
              <a:pathLst>
                <a:path h="228092" w="228092">
                  <a:moveTo>
                    <a:pt x="0" y="114046"/>
                  </a:moveTo>
                  <a:cubicBezTo>
                    <a:pt x="0" y="51054"/>
                    <a:pt x="51054" y="0"/>
                    <a:pt x="114046" y="0"/>
                  </a:cubicBezTo>
                  <a:cubicBezTo>
                    <a:pt x="152019" y="0"/>
                    <a:pt x="190119" y="0"/>
                    <a:pt x="228092" y="0"/>
                  </a:cubicBezTo>
                  <a:cubicBezTo>
                    <a:pt x="228092" y="37973"/>
                    <a:pt x="228092" y="76073"/>
                    <a:pt x="228092" y="114046"/>
                  </a:cubicBezTo>
                  <a:cubicBezTo>
                    <a:pt x="228092" y="177038"/>
                    <a:pt x="177038" y="228092"/>
                    <a:pt x="114046" y="228092"/>
                  </a:cubicBezTo>
                  <a:cubicBezTo>
                    <a:pt x="51054" y="228092"/>
                    <a:pt x="0" y="177038"/>
                    <a:pt x="0" y="114046"/>
                  </a:cubicBezTo>
                  <a:close/>
                </a:path>
              </a:pathLst>
            </a:custGeom>
            <a:solidFill>
              <a:srgbClr val="F47C20"/>
            </a:solidFill>
          </p:spPr>
        </p:sp>
      </p:grpSp>
      <p:grpSp>
        <p:nvGrpSpPr>
          <p:cNvPr name="Group 39" id="39"/>
          <p:cNvGrpSpPr/>
          <p:nvPr/>
        </p:nvGrpSpPr>
        <p:grpSpPr>
          <a:xfrm rot="0">
            <a:off x="6124522" y="5089149"/>
            <a:ext cx="159730" cy="159730"/>
            <a:chOff x="0" y="0"/>
            <a:chExt cx="228112" cy="228112"/>
          </a:xfrm>
        </p:grpSpPr>
        <p:sp>
          <p:nvSpPr>
            <p:cNvPr name="Freeform 40" id="40"/>
            <p:cNvSpPr/>
            <p:nvPr/>
          </p:nvSpPr>
          <p:spPr>
            <a:xfrm flipH="false" flipV="false" rot="0">
              <a:off x="0" y="0"/>
              <a:ext cx="228092" cy="228092"/>
            </a:xfrm>
            <a:custGeom>
              <a:avLst/>
              <a:gdLst/>
              <a:ahLst/>
              <a:cxnLst/>
              <a:rect r="r" b="b" t="t" l="l"/>
              <a:pathLst>
                <a:path h="228092" w="228092">
                  <a:moveTo>
                    <a:pt x="0" y="114046"/>
                  </a:moveTo>
                  <a:cubicBezTo>
                    <a:pt x="0" y="51054"/>
                    <a:pt x="51054" y="0"/>
                    <a:pt x="114046" y="0"/>
                  </a:cubicBezTo>
                  <a:cubicBezTo>
                    <a:pt x="152019" y="0"/>
                    <a:pt x="190119" y="0"/>
                    <a:pt x="228092" y="0"/>
                  </a:cubicBezTo>
                  <a:cubicBezTo>
                    <a:pt x="228092" y="37973"/>
                    <a:pt x="228092" y="76073"/>
                    <a:pt x="228092" y="114046"/>
                  </a:cubicBezTo>
                  <a:cubicBezTo>
                    <a:pt x="228092" y="177038"/>
                    <a:pt x="177038" y="228092"/>
                    <a:pt x="114046" y="228092"/>
                  </a:cubicBezTo>
                  <a:cubicBezTo>
                    <a:pt x="51054" y="228092"/>
                    <a:pt x="0" y="177038"/>
                    <a:pt x="0" y="114046"/>
                  </a:cubicBezTo>
                  <a:close/>
                </a:path>
              </a:pathLst>
            </a:custGeom>
            <a:solidFill>
              <a:srgbClr val="F47C20"/>
            </a:solidFill>
          </p:spPr>
        </p:sp>
      </p:grpSp>
      <p:grpSp>
        <p:nvGrpSpPr>
          <p:cNvPr name="Group 41" id="41"/>
          <p:cNvGrpSpPr/>
          <p:nvPr/>
        </p:nvGrpSpPr>
        <p:grpSpPr>
          <a:xfrm rot="0">
            <a:off x="6124522" y="5455258"/>
            <a:ext cx="159730" cy="159730"/>
            <a:chOff x="0" y="0"/>
            <a:chExt cx="228112" cy="228112"/>
          </a:xfrm>
        </p:grpSpPr>
        <p:sp>
          <p:nvSpPr>
            <p:cNvPr name="Freeform 42" id="42"/>
            <p:cNvSpPr/>
            <p:nvPr/>
          </p:nvSpPr>
          <p:spPr>
            <a:xfrm flipH="false" flipV="false" rot="0">
              <a:off x="0" y="0"/>
              <a:ext cx="228092" cy="228092"/>
            </a:xfrm>
            <a:custGeom>
              <a:avLst/>
              <a:gdLst/>
              <a:ahLst/>
              <a:cxnLst/>
              <a:rect r="r" b="b" t="t" l="l"/>
              <a:pathLst>
                <a:path h="228092" w="228092">
                  <a:moveTo>
                    <a:pt x="0" y="114046"/>
                  </a:moveTo>
                  <a:cubicBezTo>
                    <a:pt x="0" y="51054"/>
                    <a:pt x="51054" y="0"/>
                    <a:pt x="114046" y="0"/>
                  </a:cubicBezTo>
                  <a:cubicBezTo>
                    <a:pt x="152019" y="0"/>
                    <a:pt x="190119" y="0"/>
                    <a:pt x="228092" y="0"/>
                  </a:cubicBezTo>
                  <a:cubicBezTo>
                    <a:pt x="228092" y="37973"/>
                    <a:pt x="228092" y="76073"/>
                    <a:pt x="228092" y="114046"/>
                  </a:cubicBezTo>
                  <a:cubicBezTo>
                    <a:pt x="228092" y="177038"/>
                    <a:pt x="177038" y="228092"/>
                    <a:pt x="114046" y="228092"/>
                  </a:cubicBezTo>
                  <a:cubicBezTo>
                    <a:pt x="51054" y="228092"/>
                    <a:pt x="0" y="177038"/>
                    <a:pt x="0" y="114046"/>
                  </a:cubicBezTo>
                  <a:close/>
                </a:path>
              </a:pathLst>
            </a:custGeom>
            <a:solidFill>
              <a:srgbClr val="F47C20"/>
            </a:solidFill>
          </p:spPr>
        </p:sp>
      </p:grpSp>
      <p:sp>
        <p:nvSpPr>
          <p:cNvPr name="TextBox 43" id="43"/>
          <p:cNvSpPr txBox="true"/>
          <p:nvPr/>
        </p:nvSpPr>
        <p:spPr>
          <a:xfrm rot="0">
            <a:off x="2661975" y="2876584"/>
            <a:ext cx="999716" cy="410433"/>
          </a:xfrm>
          <a:prstGeom prst="rect">
            <a:avLst/>
          </a:prstGeom>
        </p:spPr>
        <p:txBody>
          <a:bodyPr anchor="t" rtlCol="false" tIns="0" lIns="0" bIns="0" rIns="0">
            <a:spAutoFit/>
          </a:bodyPr>
          <a:lstStyle/>
          <a:p>
            <a:pPr algn="ctr">
              <a:lnSpc>
                <a:spcPts val="3033"/>
              </a:lnSpc>
            </a:pPr>
            <a:r>
              <a:rPr lang="en-US" sz="3033">
                <a:solidFill>
                  <a:srgbClr val="FFFFFF"/>
                </a:solidFill>
                <a:latin typeface="SF Pro Display"/>
                <a:ea typeface="SF Pro Display"/>
                <a:cs typeface="SF Pro Display"/>
                <a:sym typeface="SF Pro Display"/>
              </a:rPr>
              <a:t>B2B</a:t>
            </a:r>
          </a:p>
        </p:txBody>
      </p:sp>
      <p:sp>
        <p:nvSpPr>
          <p:cNvPr name="TextBox 44" id="44"/>
          <p:cNvSpPr txBox="true"/>
          <p:nvPr/>
        </p:nvSpPr>
        <p:spPr>
          <a:xfrm rot="0">
            <a:off x="7466025" y="2876584"/>
            <a:ext cx="999716" cy="410433"/>
          </a:xfrm>
          <a:prstGeom prst="rect">
            <a:avLst/>
          </a:prstGeom>
        </p:spPr>
        <p:txBody>
          <a:bodyPr anchor="t" rtlCol="false" tIns="0" lIns="0" bIns="0" rIns="0">
            <a:spAutoFit/>
          </a:bodyPr>
          <a:lstStyle/>
          <a:p>
            <a:pPr algn="ctr">
              <a:lnSpc>
                <a:spcPts val="3033"/>
              </a:lnSpc>
            </a:pPr>
            <a:r>
              <a:rPr lang="en-US" sz="3033">
                <a:solidFill>
                  <a:srgbClr val="FFFFFF"/>
                </a:solidFill>
                <a:latin typeface="SF Pro Display"/>
                <a:ea typeface="SF Pro Display"/>
                <a:cs typeface="SF Pro Display"/>
                <a:sym typeface="SF Pro Display"/>
              </a:rPr>
              <a:t>B2C</a:t>
            </a:r>
          </a:p>
        </p:txBody>
      </p:sp>
      <p:sp>
        <p:nvSpPr>
          <p:cNvPr name="TextBox 45" id="45"/>
          <p:cNvSpPr txBox="true"/>
          <p:nvPr/>
        </p:nvSpPr>
        <p:spPr>
          <a:xfrm rot="0">
            <a:off x="1393629" y="3834176"/>
            <a:ext cx="3154908" cy="313839"/>
          </a:xfrm>
          <a:prstGeom prst="rect">
            <a:avLst/>
          </a:prstGeom>
        </p:spPr>
        <p:txBody>
          <a:bodyPr anchor="t" rtlCol="false" tIns="0" lIns="0" bIns="0" rIns="0">
            <a:spAutoFit/>
          </a:bodyPr>
          <a:lstStyle/>
          <a:p>
            <a:pPr algn="l">
              <a:lnSpc>
                <a:spcPts val="2432"/>
              </a:lnSpc>
            </a:pPr>
            <a:r>
              <a:rPr lang="en-US" sz="2211">
                <a:solidFill>
                  <a:srgbClr val="969696"/>
                </a:solidFill>
                <a:latin typeface="SF Pro Display"/>
                <a:ea typeface="SF Pro Display"/>
                <a:cs typeface="SF Pro Display"/>
                <a:sym typeface="SF Pro Display"/>
              </a:rPr>
              <a:t>Subscription service</a:t>
            </a:r>
          </a:p>
        </p:txBody>
      </p:sp>
      <p:sp>
        <p:nvSpPr>
          <p:cNvPr name="TextBox 46" id="46"/>
          <p:cNvSpPr txBox="true"/>
          <p:nvPr/>
        </p:nvSpPr>
        <p:spPr>
          <a:xfrm rot="0">
            <a:off x="6124522" y="3834176"/>
            <a:ext cx="3526863" cy="313839"/>
          </a:xfrm>
          <a:prstGeom prst="rect">
            <a:avLst/>
          </a:prstGeom>
        </p:spPr>
        <p:txBody>
          <a:bodyPr anchor="t" rtlCol="false" tIns="0" lIns="0" bIns="0" rIns="0">
            <a:spAutoFit/>
          </a:bodyPr>
          <a:lstStyle/>
          <a:p>
            <a:pPr algn="l">
              <a:lnSpc>
                <a:spcPts val="2432"/>
              </a:lnSpc>
            </a:pPr>
            <a:r>
              <a:rPr lang="en-US" sz="2211">
                <a:solidFill>
                  <a:srgbClr val="969696"/>
                </a:solidFill>
                <a:latin typeface="SF Pro Display"/>
                <a:ea typeface="SF Pro Display"/>
                <a:cs typeface="SF Pro Display"/>
                <a:sym typeface="SF Pro Display"/>
              </a:rPr>
              <a:t>Individual test purchases</a:t>
            </a:r>
          </a:p>
        </p:txBody>
      </p:sp>
      <p:sp>
        <p:nvSpPr>
          <p:cNvPr name="TextBox 47" id="47"/>
          <p:cNvSpPr txBox="true"/>
          <p:nvPr/>
        </p:nvSpPr>
        <p:spPr>
          <a:xfrm rot="0">
            <a:off x="3741556" y="4557552"/>
            <a:ext cx="1579668" cy="1119718"/>
          </a:xfrm>
          <a:prstGeom prst="rect">
            <a:avLst/>
          </a:prstGeom>
        </p:spPr>
        <p:txBody>
          <a:bodyPr anchor="t" rtlCol="false" tIns="0" lIns="0" bIns="0" rIns="0">
            <a:spAutoFit/>
          </a:bodyPr>
          <a:lstStyle/>
          <a:p>
            <a:pPr algn="l">
              <a:lnSpc>
                <a:spcPts val="3024"/>
              </a:lnSpc>
            </a:pPr>
            <a:r>
              <a:rPr lang="en-US" sz="1680">
                <a:solidFill>
                  <a:srgbClr val="211E1E"/>
                </a:solidFill>
                <a:latin typeface="SF Pro Display"/>
                <a:ea typeface="SF Pro Display"/>
                <a:cs typeface="SF Pro Display"/>
                <a:sym typeface="SF Pro Display"/>
              </a:rPr>
              <a:t>$150/mo                                    </a:t>
            </a:r>
          </a:p>
          <a:p>
            <a:pPr algn="l">
              <a:lnSpc>
                <a:spcPts val="3024"/>
              </a:lnSpc>
            </a:pPr>
            <a:r>
              <a:rPr lang="en-US" sz="1680">
                <a:solidFill>
                  <a:srgbClr val="211E1E"/>
                </a:solidFill>
                <a:latin typeface="SF Pro Display"/>
                <a:ea typeface="SF Pro Display"/>
                <a:cs typeface="SF Pro Display"/>
                <a:sym typeface="SF Pro Display"/>
              </a:rPr>
              <a:t>$250/mo                </a:t>
            </a:r>
          </a:p>
          <a:p>
            <a:pPr algn="l">
              <a:lnSpc>
                <a:spcPts val="3024"/>
              </a:lnSpc>
            </a:pPr>
            <a:r>
              <a:rPr lang="en-US" sz="1680">
                <a:solidFill>
                  <a:srgbClr val="211E1E"/>
                </a:solidFill>
                <a:latin typeface="SF Pro Display"/>
                <a:ea typeface="SF Pro Display"/>
                <a:cs typeface="SF Pro Display"/>
                <a:sym typeface="SF Pro Display"/>
              </a:rPr>
              <a:t>$500/mo</a:t>
            </a:r>
          </a:p>
        </p:txBody>
      </p:sp>
      <p:sp>
        <p:nvSpPr>
          <p:cNvPr name="TextBox 48" id="48"/>
          <p:cNvSpPr txBox="true"/>
          <p:nvPr/>
        </p:nvSpPr>
        <p:spPr>
          <a:xfrm rot="0">
            <a:off x="6455703" y="4557552"/>
            <a:ext cx="2188372" cy="1119718"/>
          </a:xfrm>
          <a:prstGeom prst="rect">
            <a:avLst/>
          </a:prstGeom>
        </p:spPr>
        <p:txBody>
          <a:bodyPr anchor="t" rtlCol="false" tIns="0" lIns="0" bIns="0" rIns="0">
            <a:spAutoFit/>
          </a:bodyPr>
          <a:lstStyle/>
          <a:p>
            <a:pPr algn="l">
              <a:lnSpc>
                <a:spcPts val="3024"/>
              </a:lnSpc>
            </a:pPr>
            <a:r>
              <a:rPr lang="en-US" sz="1680">
                <a:solidFill>
                  <a:srgbClr val="211E1E"/>
                </a:solidFill>
                <a:latin typeface="SF Pro Display"/>
                <a:ea typeface="SF Pro Display"/>
                <a:cs typeface="SF Pro Display"/>
                <a:sym typeface="SF Pro Display"/>
              </a:rPr>
              <a:t>Single Test                                     </a:t>
            </a:r>
          </a:p>
          <a:p>
            <a:pPr algn="l">
              <a:lnSpc>
                <a:spcPts val="3024"/>
              </a:lnSpc>
            </a:pPr>
            <a:r>
              <a:rPr lang="en-US" sz="1680">
                <a:solidFill>
                  <a:srgbClr val="211E1E"/>
                </a:solidFill>
                <a:latin typeface="SF Pro Display"/>
                <a:ea typeface="SF Pro Display"/>
                <a:cs typeface="SF Pro Display"/>
                <a:sym typeface="SF Pro Display"/>
              </a:rPr>
              <a:t>Test &amp; Re-Take Bundle</a:t>
            </a:r>
          </a:p>
          <a:p>
            <a:pPr algn="l">
              <a:lnSpc>
                <a:spcPts val="3024"/>
              </a:lnSpc>
            </a:pPr>
            <a:r>
              <a:rPr lang="en-US" sz="1680">
                <a:solidFill>
                  <a:srgbClr val="211E1E"/>
                </a:solidFill>
                <a:latin typeface="SF Pro Display"/>
                <a:ea typeface="SF Pro Display"/>
                <a:cs typeface="SF Pro Display"/>
                <a:sym typeface="SF Pro Display"/>
              </a:rPr>
              <a:t>Three Test Bundle</a:t>
            </a:r>
          </a:p>
        </p:txBody>
      </p:sp>
      <p:sp>
        <p:nvSpPr>
          <p:cNvPr name="TextBox 49" id="49"/>
          <p:cNvSpPr txBox="true"/>
          <p:nvPr/>
        </p:nvSpPr>
        <p:spPr>
          <a:xfrm rot="0">
            <a:off x="8815525" y="4571723"/>
            <a:ext cx="1579668" cy="1119718"/>
          </a:xfrm>
          <a:prstGeom prst="rect">
            <a:avLst/>
          </a:prstGeom>
        </p:spPr>
        <p:txBody>
          <a:bodyPr anchor="t" rtlCol="false" tIns="0" lIns="0" bIns="0" rIns="0">
            <a:spAutoFit/>
          </a:bodyPr>
          <a:lstStyle/>
          <a:p>
            <a:pPr algn="l">
              <a:lnSpc>
                <a:spcPts val="3024"/>
              </a:lnSpc>
            </a:pPr>
            <a:r>
              <a:rPr lang="en-US" sz="1680">
                <a:solidFill>
                  <a:srgbClr val="211E1E"/>
                </a:solidFill>
                <a:latin typeface="SF Pro Display"/>
                <a:ea typeface="SF Pro Display"/>
                <a:cs typeface="SF Pro Display"/>
                <a:sym typeface="SF Pro Display"/>
              </a:rPr>
              <a:t>$99  AUD                               </a:t>
            </a:r>
          </a:p>
          <a:p>
            <a:pPr algn="l">
              <a:lnSpc>
                <a:spcPts val="3024"/>
              </a:lnSpc>
            </a:pPr>
            <a:r>
              <a:rPr lang="en-US" sz="1680">
                <a:solidFill>
                  <a:srgbClr val="211E1E"/>
                </a:solidFill>
                <a:latin typeface="SF Pro Display"/>
                <a:ea typeface="SF Pro Display"/>
                <a:cs typeface="SF Pro Display"/>
                <a:sym typeface="SF Pro Display"/>
              </a:rPr>
              <a:t>$129 AUD                </a:t>
            </a:r>
          </a:p>
          <a:p>
            <a:pPr algn="l">
              <a:lnSpc>
                <a:spcPts val="3024"/>
              </a:lnSpc>
            </a:pPr>
            <a:r>
              <a:rPr lang="en-US" sz="1680">
                <a:solidFill>
                  <a:srgbClr val="211E1E"/>
                </a:solidFill>
                <a:latin typeface="SF Pro Display"/>
                <a:ea typeface="SF Pro Display"/>
                <a:cs typeface="SF Pro Display"/>
                <a:sym typeface="SF Pro Display"/>
              </a:rPr>
              <a:t>$250 AUD</a:t>
            </a:r>
          </a:p>
        </p:txBody>
      </p:sp>
    </p:spTree>
  </p:cSld>
  <p:clrMapOvr>
    <a:masterClrMapping/>
  </p:clrMapOvr>
  <p:transition spd="fast">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DAG4XOZzO0k</dc:identifier>
  <dcterms:modified xsi:type="dcterms:W3CDTF">2011-08-01T06:04:30Z</dcterms:modified>
  <cp:revision>1</cp:revision>
  <dc:title>TestInvest pitch deck</dc:title>
</cp:coreProperties>
</file>